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63" r:id="rId5"/>
    <p:sldId id="259" r:id="rId6"/>
    <p:sldId id="264" r:id="rId7"/>
    <p:sldId id="262" r:id="rId8"/>
    <p:sldId id="260"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066"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B2C83C-71D3-427B-A85A-19CF8F741272}" type="datetimeFigureOut">
              <a:rPr lang="en-US" smtClean="0"/>
              <a:t>1/20/2017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09D221-86C8-4A0E-9CBA-3FCFBCC84DFA}" type="slidenum">
              <a:rPr lang="en-US" smtClean="0"/>
              <a:t>‹#›</a:t>
            </a:fld>
            <a:endParaRPr lang="en-US"/>
          </a:p>
        </p:txBody>
      </p:sp>
    </p:spTree>
    <p:extLst>
      <p:ext uri="{BB962C8B-B14F-4D97-AF65-F5344CB8AC3E}">
        <p14:creationId xmlns:p14="http://schemas.microsoft.com/office/powerpoint/2010/main" val="1338054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occurs be our focus is not on answering our questions but to</a:t>
            </a:r>
            <a:r>
              <a:rPr lang="en-US" baseline="0" dirty="0" smtClean="0"/>
              <a:t> find something we can publish. Our focus should be on the science and how to adequately test that science—not on searching through data to find significance and publish it. We are at a point in our science where we are spending time and money on researching what are essentially random findings in the literature. </a:t>
            </a:r>
            <a:endParaRPr lang="en-US" dirty="0"/>
          </a:p>
        </p:txBody>
      </p:sp>
      <p:sp>
        <p:nvSpPr>
          <p:cNvPr id="4" name="Slide Number Placeholder 3"/>
          <p:cNvSpPr>
            <a:spLocks noGrp="1"/>
          </p:cNvSpPr>
          <p:nvPr>
            <p:ph type="sldNum" sz="quarter" idx="10"/>
          </p:nvPr>
        </p:nvSpPr>
        <p:spPr/>
        <p:txBody>
          <a:bodyPr/>
          <a:lstStyle/>
          <a:p>
            <a:fld id="{3709D221-86C8-4A0E-9CBA-3FCFBCC84DFA}" type="slidenum">
              <a:rPr lang="en-US" smtClean="0"/>
              <a:t>2</a:t>
            </a:fld>
            <a:endParaRPr lang="en-US"/>
          </a:p>
        </p:txBody>
      </p:sp>
    </p:spTree>
    <p:extLst>
      <p:ext uri="{BB962C8B-B14F-4D97-AF65-F5344CB8AC3E}">
        <p14:creationId xmlns:p14="http://schemas.microsoft.com/office/powerpoint/2010/main" val="1533646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t>1/20/2017</a:t>
            </a:fld>
            <a:endParaRPr lang="en-US"/>
          </a:p>
        </p:txBody>
      </p:sp>
      <p:sp>
        <p:nvSpPr>
          <p:cNvPr id="20" name="Footer Placeholder 19"/>
          <p:cNvSpPr>
            <a:spLocks noGrp="1"/>
          </p:cNvSpPr>
          <p:nvPr>
            <p:ph type="ftr" sz="quarter" idx="11"/>
          </p:nvPr>
        </p:nvSpPr>
        <p:spPr/>
        <p:txBody>
          <a:bodyPr/>
          <a:lstStyle>
            <a:extLst/>
          </a:lstStyle>
          <a:p>
            <a:endParaRPr kumimoji="0" lang="en-US"/>
          </a:p>
        </p:txBody>
      </p:sp>
      <p:sp>
        <p:nvSpPr>
          <p:cNvPr id="10" name="Slide Number Placeholder 9"/>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1/20/2017</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1/20/2017</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1/20/2017</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1/20/2017</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1/20/2017</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t>1/20/2017</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4AB02A5-4FE5-49D9-9E24-09F23B90C450}" type="datetimeFigureOut">
              <a:rPr lang="en-US" smtClean="0"/>
              <a:t>1/20/2017</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4AB02A5-4FE5-49D9-9E24-09F23B90C450}" type="datetimeFigureOut">
              <a:rPr lang="en-US" smtClean="0"/>
              <a:t>1/20/2017</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1/20/2017</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1/20/2017</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r" eaLnBrk="1" latinLnBrk="0" hangingPunct="1"/>
            <a:fld id="{54AB02A5-4FE5-49D9-9E24-09F23B90C450}" type="datetimeFigureOut">
              <a:rPr lang="en-US" smtClean="0"/>
              <a:t>1/20/2017</a:t>
            </a:fld>
            <a:endParaRPr lang="en-US" sz="1200">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t>‹#›</a:t>
            </a:fld>
            <a:endParaRPr kumimoji="0" lang="en-US"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rpsychologist.com/d3/cohen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Bringing Power to Psychological Science</a:t>
            </a:r>
            <a:endParaRPr lang="en-US" dirty="0"/>
          </a:p>
        </p:txBody>
      </p:sp>
      <p:sp>
        <p:nvSpPr>
          <p:cNvPr id="3" name="Subtitle 2"/>
          <p:cNvSpPr>
            <a:spLocks noGrp="1"/>
          </p:cNvSpPr>
          <p:nvPr>
            <p:ph type="subTitle" idx="1"/>
          </p:nvPr>
        </p:nvSpPr>
        <p:spPr/>
        <p:txBody>
          <a:bodyPr/>
          <a:lstStyle/>
          <a:p>
            <a:r>
              <a:rPr lang="en-US" dirty="0" smtClean="0"/>
              <a:t>Pam Davis-Kean</a:t>
            </a:r>
          </a:p>
          <a:p>
            <a:r>
              <a:rPr lang="en-US" dirty="0" smtClean="0"/>
              <a:t>Methods Hour</a:t>
            </a:r>
          </a:p>
          <a:p>
            <a:r>
              <a:rPr lang="en-US" dirty="0" smtClean="0"/>
              <a:t>January 20, 2017</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581400"/>
            <a:ext cx="4114800" cy="230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0505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What </a:t>
            </a:r>
            <a:r>
              <a:rPr lang="en-US" sz="3200" b="1" dirty="0"/>
              <a:t>can’t</a:t>
            </a:r>
            <a:r>
              <a:rPr lang="en-US" sz="3200" dirty="0"/>
              <a:t> you reliably detect with n = 20?</a:t>
            </a:r>
          </a:p>
        </p:txBody>
      </p:sp>
      <p:sp>
        <p:nvSpPr>
          <p:cNvPr id="3" name="Content Placeholder 2"/>
          <p:cNvSpPr>
            <a:spLocks noGrp="1"/>
          </p:cNvSpPr>
          <p:nvPr>
            <p:ph idx="1"/>
          </p:nvPr>
        </p:nvSpPr>
        <p:spPr/>
        <p:txBody>
          <a:bodyPr>
            <a:normAutofit/>
          </a:bodyPr>
          <a:lstStyle/>
          <a:p>
            <a:r>
              <a:rPr lang="en-US" dirty="0"/>
              <a:t>People who like spicy food are more likely to like Indian food (n = </a:t>
            </a:r>
            <a:r>
              <a:rPr lang="en-US" dirty="0" smtClean="0"/>
              <a:t>26)</a:t>
            </a:r>
          </a:p>
          <a:p>
            <a:r>
              <a:rPr lang="en-US" dirty="0" smtClean="0"/>
              <a:t>Liberals </a:t>
            </a:r>
            <a:r>
              <a:rPr lang="en-US" dirty="0"/>
              <a:t>rate social equality as more important than do conservatives (n = </a:t>
            </a:r>
            <a:r>
              <a:rPr lang="en-US" dirty="0" smtClean="0"/>
              <a:t>34)</a:t>
            </a:r>
          </a:p>
          <a:p>
            <a:r>
              <a:rPr lang="en-US" dirty="0" smtClean="0"/>
              <a:t>Men </a:t>
            </a:r>
            <a:r>
              <a:rPr lang="en-US" dirty="0"/>
              <a:t>weigh more than women (n = 46</a:t>
            </a:r>
            <a:r>
              <a:rPr lang="en-US" dirty="0" smtClean="0"/>
              <a:t>)</a:t>
            </a:r>
            <a:endParaRPr lang="en-US" dirty="0"/>
          </a:p>
          <a:p>
            <a:r>
              <a:rPr lang="en-US" dirty="0"/>
              <a:t>People who like eggs report eating egg salad more often (n = 48</a:t>
            </a:r>
            <a:r>
              <a:rPr lang="en-US" dirty="0" smtClean="0"/>
              <a:t>)</a:t>
            </a:r>
            <a:endParaRPr lang="en-US" dirty="0"/>
          </a:p>
          <a:p>
            <a:r>
              <a:rPr lang="en-US" dirty="0"/>
              <a:t>Smokers think smoking is less likely to kill someone than do non-smokers (n = 144</a:t>
            </a:r>
            <a:r>
              <a:rPr lang="en-US" dirty="0" smtClean="0"/>
              <a:t>)</a:t>
            </a:r>
            <a:endParaRPr lang="en-US" dirty="0"/>
          </a:p>
        </p:txBody>
      </p:sp>
      <p:sp>
        <p:nvSpPr>
          <p:cNvPr id="4" name="TextBox 3"/>
          <p:cNvSpPr txBox="1"/>
          <p:nvPr/>
        </p:nvSpPr>
        <p:spPr>
          <a:xfrm>
            <a:off x="1524000" y="6280666"/>
            <a:ext cx="4800600" cy="369332"/>
          </a:xfrm>
          <a:prstGeom prst="rect">
            <a:avLst/>
          </a:prstGeom>
          <a:noFill/>
        </p:spPr>
        <p:txBody>
          <a:bodyPr wrap="square" rtlCol="0">
            <a:spAutoFit/>
          </a:bodyPr>
          <a:lstStyle/>
          <a:p>
            <a:r>
              <a:rPr lang="en-US" dirty="0" smtClean="0"/>
              <a:t>Courtesy of Simmons, Nelson, </a:t>
            </a:r>
            <a:r>
              <a:rPr lang="en-US" dirty="0" err="1" smtClean="0"/>
              <a:t>Simonsohn</a:t>
            </a:r>
            <a:r>
              <a:rPr lang="en-US" dirty="0" smtClean="0"/>
              <a:t>, 2013</a:t>
            </a:r>
            <a:endParaRPr lang="en-US" dirty="0"/>
          </a:p>
        </p:txBody>
      </p:sp>
    </p:spTree>
    <p:extLst>
      <p:ext uri="{BB962C8B-B14F-4D97-AF65-F5344CB8AC3E}">
        <p14:creationId xmlns:p14="http://schemas.microsoft.com/office/powerpoint/2010/main" val="266797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92157582"/>
              </p:ext>
            </p:extLst>
          </p:nvPr>
        </p:nvGraphicFramePr>
        <p:xfrm>
          <a:off x="1524000" y="1397000"/>
          <a:ext cx="6096000" cy="40792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en-US" dirty="0" smtClean="0"/>
                        <a:t>Effect Size (EF)</a:t>
                      </a:r>
                      <a:endParaRPr lang="en-US" dirty="0"/>
                    </a:p>
                  </a:txBody>
                  <a:tcPr/>
                </a:tc>
                <a:tc>
                  <a:txBody>
                    <a:bodyPr/>
                    <a:lstStyle/>
                    <a:p>
                      <a:pPr algn="ctr"/>
                      <a:r>
                        <a:rPr lang="en-US" dirty="0" smtClean="0"/>
                        <a:t>N </a:t>
                      </a:r>
                      <a:r>
                        <a:rPr lang="en-US" dirty="0" smtClean="0">
                          <a:solidFill>
                            <a:srgbClr val="FF0000"/>
                          </a:solidFill>
                        </a:rPr>
                        <a:t>per group</a:t>
                      </a:r>
                      <a:endParaRPr lang="en-US" dirty="0">
                        <a:solidFill>
                          <a:srgbClr val="FF0000"/>
                        </a:solidFill>
                      </a:endParaRPr>
                    </a:p>
                  </a:txBody>
                  <a:tcPr/>
                </a:tc>
                <a:tc>
                  <a:txBody>
                    <a:bodyPr/>
                    <a:lstStyle/>
                    <a:p>
                      <a:pPr algn="ctr"/>
                      <a:r>
                        <a:rPr lang="en-US" dirty="0" smtClean="0"/>
                        <a:t>(4/EF)</a:t>
                      </a:r>
                      <a:r>
                        <a:rPr lang="en-US" sz="2400" baseline="30000" dirty="0" smtClean="0">
                          <a:effectLst/>
                        </a:rPr>
                        <a:t>2</a:t>
                      </a:r>
                      <a:endParaRPr lang="en-US" baseline="30000" dirty="0">
                        <a:effectLst/>
                      </a:endParaRPr>
                    </a:p>
                  </a:txBody>
                  <a:tcPr/>
                </a:tc>
              </a:tr>
              <a:tr h="370840">
                <a:tc>
                  <a:txBody>
                    <a:bodyPr/>
                    <a:lstStyle/>
                    <a:p>
                      <a:pPr algn="ctr"/>
                      <a:r>
                        <a:rPr lang="en-US" dirty="0" smtClean="0"/>
                        <a:t>.1</a:t>
                      </a:r>
                    </a:p>
                  </a:txBody>
                  <a:tcPr/>
                </a:tc>
                <a:tc>
                  <a:txBody>
                    <a:bodyPr/>
                    <a:lstStyle/>
                    <a:p>
                      <a:pPr algn="ctr"/>
                      <a:r>
                        <a:rPr lang="en-US" dirty="0" smtClean="0"/>
                        <a:t>1571</a:t>
                      </a:r>
                      <a:endParaRPr lang="en-US" dirty="0"/>
                    </a:p>
                  </a:txBody>
                  <a:tcPr/>
                </a:tc>
                <a:tc>
                  <a:txBody>
                    <a:bodyPr/>
                    <a:lstStyle/>
                    <a:p>
                      <a:pPr algn="ctr"/>
                      <a:r>
                        <a:rPr lang="en-US" dirty="0" smtClean="0"/>
                        <a:t>1600</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394</a:t>
                      </a:r>
                      <a:endParaRPr lang="en-US" dirty="0"/>
                    </a:p>
                  </a:txBody>
                  <a:tcPr/>
                </a:tc>
                <a:tc>
                  <a:txBody>
                    <a:bodyPr/>
                    <a:lstStyle/>
                    <a:p>
                      <a:pPr algn="ctr"/>
                      <a:r>
                        <a:rPr lang="en-US" dirty="0" smtClean="0"/>
                        <a:t>400</a:t>
                      </a:r>
                      <a:endParaRPr lang="en-US" dirty="0"/>
                    </a:p>
                  </a:txBody>
                  <a:tcPr/>
                </a:tc>
              </a:tr>
              <a:tr h="370840">
                <a:tc>
                  <a:txBody>
                    <a:bodyPr/>
                    <a:lstStyle/>
                    <a:p>
                      <a:pPr algn="ctr"/>
                      <a:r>
                        <a:rPr lang="en-US" dirty="0" smtClean="0"/>
                        <a:t>.3</a:t>
                      </a:r>
                      <a:endParaRPr lang="en-US" dirty="0"/>
                    </a:p>
                  </a:txBody>
                  <a:tcPr/>
                </a:tc>
                <a:tc>
                  <a:txBody>
                    <a:bodyPr/>
                    <a:lstStyle/>
                    <a:p>
                      <a:pPr algn="ctr"/>
                      <a:r>
                        <a:rPr lang="en-US" dirty="0" smtClean="0"/>
                        <a:t>176</a:t>
                      </a:r>
                      <a:endParaRPr lang="en-US" dirty="0"/>
                    </a:p>
                  </a:txBody>
                  <a:tcPr/>
                </a:tc>
                <a:tc>
                  <a:txBody>
                    <a:bodyPr/>
                    <a:lstStyle/>
                    <a:p>
                      <a:pPr algn="ctr"/>
                      <a:r>
                        <a:rPr lang="en-US" dirty="0" smtClean="0"/>
                        <a:t>178</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100</a:t>
                      </a:r>
                      <a:endParaRPr lang="en-US" dirty="0"/>
                    </a:p>
                  </a:txBody>
                  <a:tcPr/>
                </a:tc>
                <a:tc>
                  <a:txBody>
                    <a:bodyPr/>
                    <a:lstStyle/>
                    <a:p>
                      <a:pPr algn="ctr"/>
                      <a:r>
                        <a:rPr lang="en-US" dirty="0" smtClean="0"/>
                        <a:t>100</a:t>
                      </a:r>
                      <a:endParaRPr lang="en-US" dirty="0"/>
                    </a:p>
                  </a:txBody>
                  <a:tcPr/>
                </a:tc>
              </a:tr>
              <a:tr h="370840">
                <a:tc>
                  <a:txBody>
                    <a:bodyPr/>
                    <a:lstStyle/>
                    <a:p>
                      <a:pPr algn="ctr"/>
                      <a:r>
                        <a:rPr lang="en-US" dirty="0" smtClean="0"/>
                        <a:t>.5</a:t>
                      </a:r>
                      <a:endParaRPr lang="en-US" dirty="0"/>
                    </a:p>
                  </a:txBody>
                  <a:tcPr/>
                </a:tc>
                <a:tc>
                  <a:txBody>
                    <a:bodyPr/>
                    <a:lstStyle/>
                    <a:p>
                      <a:pPr algn="ctr"/>
                      <a:r>
                        <a:rPr lang="en-US" dirty="0" smtClean="0"/>
                        <a:t>64</a:t>
                      </a:r>
                      <a:endParaRPr lang="en-US" dirty="0"/>
                    </a:p>
                  </a:txBody>
                  <a:tcPr/>
                </a:tc>
                <a:tc>
                  <a:txBody>
                    <a:bodyPr/>
                    <a:lstStyle/>
                    <a:p>
                      <a:pPr algn="ctr"/>
                      <a:r>
                        <a:rPr lang="en-US" dirty="0" smtClean="0"/>
                        <a:t>64</a:t>
                      </a:r>
                      <a:endParaRPr lang="en-US" dirty="0"/>
                    </a:p>
                  </a:txBody>
                  <a:tcPr/>
                </a:tc>
              </a:tr>
              <a:tr h="370840">
                <a:tc>
                  <a:txBody>
                    <a:bodyPr/>
                    <a:lstStyle/>
                    <a:p>
                      <a:pPr algn="ctr"/>
                      <a:r>
                        <a:rPr lang="en-US" dirty="0" smtClean="0"/>
                        <a:t>.6</a:t>
                      </a:r>
                      <a:endParaRPr lang="en-US" dirty="0"/>
                    </a:p>
                  </a:txBody>
                  <a:tcPr/>
                </a:tc>
                <a:tc>
                  <a:txBody>
                    <a:bodyPr/>
                    <a:lstStyle/>
                    <a:p>
                      <a:pPr algn="ctr"/>
                      <a:r>
                        <a:rPr lang="en-US" dirty="0" smtClean="0"/>
                        <a:t>45</a:t>
                      </a:r>
                      <a:endParaRPr lang="en-US" dirty="0"/>
                    </a:p>
                  </a:txBody>
                  <a:tcPr/>
                </a:tc>
                <a:tc>
                  <a:txBody>
                    <a:bodyPr/>
                    <a:lstStyle/>
                    <a:p>
                      <a:pPr algn="ctr"/>
                      <a:r>
                        <a:rPr lang="en-US" dirty="0" smtClean="0"/>
                        <a:t>44</a:t>
                      </a:r>
                      <a:endParaRPr lang="en-US" dirty="0"/>
                    </a:p>
                  </a:txBody>
                  <a:tcPr/>
                </a:tc>
              </a:tr>
              <a:tr h="370840">
                <a:tc>
                  <a:txBody>
                    <a:bodyPr/>
                    <a:lstStyle/>
                    <a:p>
                      <a:pPr algn="ctr"/>
                      <a:r>
                        <a:rPr lang="en-US" dirty="0" smtClean="0"/>
                        <a:t>.7</a:t>
                      </a:r>
                      <a:endParaRPr lang="en-US" dirty="0"/>
                    </a:p>
                  </a:txBody>
                  <a:tcPr/>
                </a:tc>
                <a:tc>
                  <a:txBody>
                    <a:bodyPr/>
                    <a:lstStyle/>
                    <a:p>
                      <a:pPr algn="ctr"/>
                      <a:r>
                        <a:rPr lang="en-US" dirty="0" smtClean="0"/>
                        <a:t>34</a:t>
                      </a:r>
                      <a:endParaRPr lang="en-US" dirty="0"/>
                    </a:p>
                  </a:txBody>
                  <a:tcPr/>
                </a:tc>
                <a:tc>
                  <a:txBody>
                    <a:bodyPr/>
                    <a:lstStyle/>
                    <a:p>
                      <a:pPr algn="ctr"/>
                      <a:r>
                        <a:rPr lang="en-US" dirty="0" smtClean="0"/>
                        <a:t>33</a:t>
                      </a:r>
                      <a:endParaRPr lang="en-US" dirty="0"/>
                    </a:p>
                  </a:txBody>
                  <a:tcPr/>
                </a:tc>
              </a:tr>
              <a:tr h="370840">
                <a:tc>
                  <a:txBody>
                    <a:bodyPr/>
                    <a:lstStyle/>
                    <a:p>
                      <a:pPr algn="ctr"/>
                      <a:r>
                        <a:rPr lang="en-US" dirty="0" smtClean="0"/>
                        <a:t>.8</a:t>
                      </a:r>
                      <a:endParaRPr lang="en-US" dirty="0"/>
                    </a:p>
                  </a:txBody>
                  <a:tcPr/>
                </a:tc>
                <a:tc>
                  <a:txBody>
                    <a:bodyPr/>
                    <a:lstStyle/>
                    <a:p>
                      <a:pPr algn="ctr"/>
                      <a:r>
                        <a:rPr lang="en-US" dirty="0" smtClean="0"/>
                        <a:t>26</a:t>
                      </a:r>
                      <a:endParaRPr lang="en-US" dirty="0"/>
                    </a:p>
                  </a:txBody>
                  <a:tcPr/>
                </a:tc>
                <a:tc>
                  <a:txBody>
                    <a:bodyPr/>
                    <a:lstStyle/>
                    <a:p>
                      <a:pPr algn="ctr"/>
                      <a:r>
                        <a:rPr lang="en-US" dirty="0" smtClean="0"/>
                        <a:t>25</a:t>
                      </a:r>
                      <a:endParaRPr lang="en-US" dirty="0"/>
                    </a:p>
                  </a:txBody>
                  <a:tcPr/>
                </a:tc>
              </a:tr>
              <a:tr h="370840">
                <a:tc>
                  <a:txBody>
                    <a:bodyPr/>
                    <a:lstStyle/>
                    <a:p>
                      <a:pPr algn="ctr"/>
                      <a:r>
                        <a:rPr lang="en-US" dirty="0" smtClean="0"/>
                        <a:t>.9</a:t>
                      </a:r>
                      <a:endParaRPr lang="en-US" dirty="0"/>
                    </a:p>
                  </a:txBody>
                  <a:tcPr/>
                </a:tc>
                <a:tc>
                  <a:txBody>
                    <a:bodyPr/>
                    <a:lstStyle/>
                    <a:p>
                      <a:pPr algn="ctr"/>
                      <a:r>
                        <a:rPr lang="en-US" dirty="0" smtClean="0"/>
                        <a:t>21</a:t>
                      </a:r>
                      <a:endParaRPr lang="en-US" dirty="0"/>
                    </a:p>
                  </a:txBody>
                  <a:tcPr/>
                </a:tc>
                <a:tc>
                  <a:txBody>
                    <a:bodyPr/>
                    <a:lstStyle/>
                    <a:p>
                      <a:pPr algn="ctr"/>
                      <a:r>
                        <a:rPr lang="en-US" dirty="0" smtClean="0"/>
                        <a:t>20</a:t>
                      </a:r>
                      <a:endParaRPr lang="en-US" dirty="0"/>
                    </a:p>
                  </a:txBody>
                  <a:tcPr/>
                </a:tc>
              </a:tr>
              <a:tr h="370840">
                <a:tc>
                  <a:txBody>
                    <a:bodyPr/>
                    <a:lstStyle/>
                    <a:p>
                      <a:pPr algn="ctr"/>
                      <a:r>
                        <a:rPr lang="en-US" dirty="0" smtClean="0"/>
                        <a:t>1.0</a:t>
                      </a:r>
                      <a:endParaRPr lang="en-US" dirty="0"/>
                    </a:p>
                  </a:txBody>
                  <a:tcPr/>
                </a:tc>
                <a:tc>
                  <a:txBody>
                    <a:bodyPr/>
                    <a:lstStyle/>
                    <a:p>
                      <a:pPr algn="ctr"/>
                      <a:r>
                        <a:rPr lang="en-US" dirty="0" smtClean="0"/>
                        <a:t>17</a:t>
                      </a:r>
                      <a:endParaRPr lang="en-US" dirty="0"/>
                    </a:p>
                  </a:txBody>
                  <a:tcPr/>
                </a:tc>
                <a:tc>
                  <a:txBody>
                    <a:bodyPr/>
                    <a:lstStyle/>
                    <a:p>
                      <a:pPr algn="ctr"/>
                      <a:r>
                        <a:rPr lang="en-US" dirty="0" smtClean="0"/>
                        <a:t>16</a:t>
                      </a:r>
                      <a:endParaRPr lang="en-US" dirty="0"/>
                    </a:p>
                  </a:txBody>
                  <a:tcPr/>
                </a:tc>
              </a:tr>
            </a:tbl>
          </a:graphicData>
        </a:graphic>
      </p:graphicFrame>
      <p:sp>
        <p:nvSpPr>
          <p:cNvPr id="5" name="Title 4"/>
          <p:cNvSpPr>
            <a:spLocks noGrp="1"/>
          </p:cNvSpPr>
          <p:nvPr>
            <p:ph type="title"/>
          </p:nvPr>
        </p:nvSpPr>
        <p:spPr/>
        <p:txBody>
          <a:bodyPr>
            <a:noAutofit/>
          </a:bodyPr>
          <a:lstStyle/>
          <a:p>
            <a:r>
              <a:rPr lang="en-US" sz="2400" dirty="0"/>
              <a:t>Rule of thumb: N =</a:t>
            </a:r>
            <a:r>
              <a:rPr lang="en-US" sz="2400" dirty="0" smtClean="0"/>
              <a:t> </a:t>
            </a:r>
            <a:r>
              <a:rPr lang="en-US" sz="2400" dirty="0"/>
              <a:t>(</a:t>
            </a:r>
            <a:r>
              <a:rPr lang="en-US" sz="2400" dirty="0" smtClean="0"/>
              <a:t>4/EF)</a:t>
            </a:r>
            <a:r>
              <a:rPr lang="en-US" sz="2400" baseline="30000" dirty="0" smtClean="0"/>
              <a:t>2</a:t>
            </a:r>
            <a:r>
              <a:rPr lang="en-US" sz="2400" dirty="0"/>
              <a:t/>
            </a:r>
            <a:br>
              <a:rPr lang="en-US" sz="2400" dirty="0"/>
            </a:br>
            <a:r>
              <a:rPr lang="en-US" sz="2400" dirty="0"/>
              <a:t>(for power = .8 for a 2-tailed .05 test)</a:t>
            </a:r>
          </a:p>
        </p:txBody>
      </p:sp>
      <p:sp>
        <p:nvSpPr>
          <p:cNvPr id="6" name="TextBox 5"/>
          <p:cNvSpPr txBox="1"/>
          <p:nvPr/>
        </p:nvSpPr>
        <p:spPr>
          <a:xfrm>
            <a:off x="1752600" y="5867400"/>
            <a:ext cx="5181600" cy="369332"/>
          </a:xfrm>
          <a:prstGeom prst="rect">
            <a:avLst/>
          </a:prstGeom>
          <a:noFill/>
        </p:spPr>
        <p:txBody>
          <a:bodyPr wrap="square" rtlCol="0">
            <a:spAutoFit/>
          </a:bodyPr>
          <a:lstStyle/>
          <a:p>
            <a:r>
              <a:rPr lang="en-US" dirty="0" smtClean="0"/>
              <a:t>Courtesy of Don </a:t>
            </a:r>
            <a:r>
              <a:rPr lang="en-US" dirty="0" err="1" smtClean="0"/>
              <a:t>Hedeker</a:t>
            </a:r>
            <a:r>
              <a:rPr lang="en-US" dirty="0" smtClean="0"/>
              <a:t>, UIC</a:t>
            </a:r>
            <a:endParaRPr lang="en-US" dirty="0"/>
          </a:p>
        </p:txBody>
      </p:sp>
    </p:spTree>
    <p:extLst>
      <p:ext uri="{BB962C8B-B14F-4D97-AF65-F5344CB8AC3E}">
        <p14:creationId xmlns:p14="http://schemas.microsoft.com/office/powerpoint/2010/main" val="640093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issues</a:t>
            </a:r>
            <a:endParaRPr lang="en-US" dirty="0"/>
          </a:p>
        </p:txBody>
      </p:sp>
      <p:sp>
        <p:nvSpPr>
          <p:cNvPr id="3" name="Content Placeholder 2"/>
          <p:cNvSpPr>
            <a:spLocks noGrp="1"/>
          </p:cNvSpPr>
          <p:nvPr>
            <p:ph idx="1"/>
          </p:nvPr>
        </p:nvSpPr>
        <p:spPr/>
        <p:txBody>
          <a:bodyPr/>
          <a:lstStyle/>
          <a:p>
            <a:r>
              <a:rPr lang="en-US" dirty="0" smtClean="0"/>
              <a:t>Each statistics has its own power calculation</a:t>
            </a:r>
          </a:p>
          <a:p>
            <a:r>
              <a:rPr lang="en-US" dirty="0" smtClean="0"/>
              <a:t>G-Power only has basic mean differences and correlation statistics</a:t>
            </a:r>
          </a:p>
          <a:p>
            <a:pPr lvl="1"/>
            <a:r>
              <a:rPr lang="en-US" dirty="0" smtClean="0"/>
              <a:t>For more complex, will have to get code</a:t>
            </a:r>
          </a:p>
        </p:txBody>
      </p:sp>
    </p:spTree>
    <p:extLst>
      <p:ext uri="{BB962C8B-B14F-4D97-AF65-F5344CB8AC3E}">
        <p14:creationId xmlns:p14="http://schemas.microsoft.com/office/powerpoint/2010/main" val="125361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 totally freaked out!</a:t>
            </a:r>
            <a:endParaRPr lang="en-US" dirty="0"/>
          </a:p>
        </p:txBody>
      </p:sp>
      <p:sp>
        <p:nvSpPr>
          <p:cNvPr id="3" name="Content Placeholder 2"/>
          <p:cNvSpPr>
            <a:spLocks noGrp="1"/>
          </p:cNvSpPr>
          <p:nvPr>
            <p:ph idx="1"/>
          </p:nvPr>
        </p:nvSpPr>
        <p:spPr/>
        <p:txBody>
          <a:bodyPr>
            <a:normAutofit/>
          </a:bodyPr>
          <a:lstStyle/>
          <a:p>
            <a:r>
              <a:rPr lang="en-US" dirty="0" smtClean="0"/>
              <a:t>We should all be a little freaked out by how we have been doing our science</a:t>
            </a:r>
          </a:p>
          <a:p>
            <a:r>
              <a:rPr lang="en-US" dirty="0" smtClean="0"/>
              <a:t>However, by considering power you can make decisions about your analyses</a:t>
            </a:r>
          </a:p>
          <a:p>
            <a:pPr lvl="1"/>
            <a:r>
              <a:rPr lang="en-US" dirty="0" smtClean="0"/>
              <a:t>Reduce variables</a:t>
            </a:r>
          </a:p>
          <a:p>
            <a:pPr lvl="1"/>
            <a:r>
              <a:rPr lang="en-US" dirty="0" smtClean="0"/>
              <a:t>Reduce amount of groups</a:t>
            </a:r>
          </a:p>
          <a:p>
            <a:pPr lvl="1"/>
            <a:r>
              <a:rPr lang="en-US" dirty="0"/>
              <a:t>Add Within measure to Between designs</a:t>
            </a:r>
          </a:p>
          <a:p>
            <a:pPr lvl="1"/>
            <a:r>
              <a:rPr lang="en-US" dirty="0" smtClean="0"/>
              <a:t>Collect more data or connect data across labs</a:t>
            </a:r>
          </a:p>
          <a:p>
            <a:pPr lvl="1"/>
            <a:r>
              <a:rPr lang="en-US" dirty="0" smtClean="0"/>
              <a:t>Seek out existing data sets with large samples</a:t>
            </a:r>
          </a:p>
        </p:txBody>
      </p:sp>
    </p:spTree>
    <p:extLst>
      <p:ext uri="{BB962C8B-B14F-4D97-AF65-F5344CB8AC3E}">
        <p14:creationId xmlns:p14="http://schemas.microsoft.com/office/powerpoint/2010/main" val="1263814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Stop searching for Stars and start searching for Power</a:t>
            </a:r>
            <a:endParaRPr lang="en-US" dirty="0"/>
          </a:p>
        </p:txBody>
      </p:sp>
      <p:pic>
        <p:nvPicPr>
          <p:cNvPr id="3074" name="Picture 2" descr="C:\Users\pdakean\AppData\Local\Microsoft\Windows\Temporary Internet Files\Content.IE5\TWM703SQ\stars[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67200" y="685800"/>
            <a:ext cx="1514475" cy="158139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rot="19892334">
            <a:off x="3866866" y="4930909"/>
            <a:ext cx="2699778"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N=1600</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068249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a:t>I collected my data, I ran my analyses, and nothing is significant. </a:t>
            </a:r>
            <a:r>
              <a:rPr lang="en-US" sz="3100" dirty="0" smtClean="0"/>
              <a:t/>
            </a:r>
            <a:br>
              <a:rPr lang="en-US" sz="3100" dirty="0" smtClean="0"/>
            </a:br>
            <a:r>
              <a:rPr lang="en-US" sz="3100" dirty="0" smtClean="0"/>
              <a:t>What </a:t>
            </a:r>
            <a:r>
              <a:rPr lang="en-US" sz="3100" dirty="0"/>
              <a:t>do I do?</a:t>
            </a:r>
            <a:r>
              <a:rPr lang="en-US" dirty="0"/>
              <a:t/>
            </a:r>
            <a:br>
              <a:rPr lang="en-US" dirty="0"/>
            </a:br>
            <a:endParaRPr lang="en-US" dirty="0"/>
          </a:p>
        </p:txBody>
      </p:sp>
      <p:sp>
        <p:nvSpPr>
          <p:cNvPr id="3" name="Content Placeholder 2"/>
          <p:cNvSpPr>
            <a:spLocks noGrp="1"/>
          </p:cNvSpPr>
          <p:nvPr>
            <p:ph type="body" idx="1"/>
          </p:nvPr>
        </p:nvSpPr>
        <p:spPr/>
        <p:txBody>
          <a:bodyPr>
            <a:normAutofit/>
          </a:bodyPr>
          <a:lstStyle/>
          <a:p>
            <a:r>
              <a:rPr lang="en-US" sz="3600" dirty="0"/>
              <a:t>Common </a:t>
            </a:r>
            <a:r>
              <a:rPr lang="en-US" sz="3600" dirty="0" smtClean="0"/>
              <a:t>Question</a:t>
            </a:r>
            <a:endParaRPr lang="en-US" sz="3600" dirty="0"/>
          </a:p>
        </p:txBody>
      </p:sp>
    </p:spTree>
    <p:extLst>
      <p:ext uri="{BB962C8B-B14F-4D97-AF65-F5344CB8AC3E}">
        <p14:creationId xmlns:p14="http://schemas.microsoft.com/office/powerpoint/2010/main" val="4029413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Recommendations for Strong and Rigorous Research</a:t>
            </a:r>
            <a:endParaRPr lang="en-US" dirty="0"/>
          </a:p>
        </p:txBody>
      </p:sp>
      <p:sp>
        <p:nvSpPr>
          <p:cNvPr id="3" name="Content Placeholder 2"/>
          <p:cNvSpPr>
            <a:spLocks noGrp="1"/>
          </p:cNvSpPr>
          <p:nvPr>
            <p:ph idx="1"/>
          </p:nvPr>
        </p:nvSpPr>
        <p:spPr>
          <a:xfrm>
            <a:off x="1435608" y="1600200"/>
            <a:ext cx="7498080" cy="4648200"/>
          </a:xfrm>
        </p:spPr>
        <p:txBody>
          <a:bodyPr>
            <a:normAutofit lnSpcReduction="10000"/>
          </a:bodyPr>
          <a:lstStyle/>
          <a:p>
            <a:r>
              <a:rPr lang="en-US" dirty="0" smtClean="0"/>
              <a:t>Know the effect size of the phenomena you are testing</a:t>
            </a:r>
          </a:p>
          <a:p>
            <a:r>
              <a:rPr lang="en-US" dirty="0" smtClean="0"/>
              <a:t>Know your research questions</a:t>
            </a:r>
          </a:p>
          <a:p>
            <a:r>
              <a:rPr lang="en-US" dirty="0" smtClean="0"/>
              <a:t>Run power analyses based on questions being asked in your study</a:t>
            </a:r>
          </a:p>
          <a:p>
            <a:r>
              <a:rPr lang="en-US" dirty="0" smtClean="0"/>
              <a:t>Collect appropriate sample size to power the study</a:t>
            </a:r>
          </a:p>
          <a:p>
            <a:r>
              <a:rPr lang="en-US" dirty="0" smtClean="0"/>
              <a:t>Analyze your data</a:t>
            </a:r>
          </a:p>
          <a:p>
            <a:r>
              <a:rPr lang="en-US" dirty="0" smtClean="0"/>
              <a:t>Report your findings</a:t>
            </a:r>
          </a:p>
        </p:txBody>
      </p:sp>
    </p:spTree>
    <p:extLst>
      <p:ext uri="{BB962C8B-B14F-4D97-AF65-F5344CB8AC3E}">
        <p14:creationId xmlns:p14="http://schemas.microsoft.com/office/powerpoint/2010/main" val="3429165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Know the effect size of the phenomena you are testing</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35977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you find this information</a:t>
            </a:r>
            <a:r>
              <a:rPr lang="en-US" dirty="0" smtClean="0"/>
              <a:t>:</a:t>
            </a:r>
            <a:r>
              <a:rPr lang="en-US" dirty="0"/>
              <a:t/>
            </a:r>
            <a:br>
              <a:rPr lang="en-US" dirty="0"/>
            </a:br>
            <a:endParaRPr lang="en-US" dirty="0"/>
          </a:p>
        </p:txBody>
      </p:sp>
      <p:sp>
        <p:nvSpPr>
          <p:cNvPr id="4" name="Content Placeholder 3"/>
          <p:cNvSpPr>
            <a:spLocks noGrp="1"/>
          </p:cNvSpPr>
          <p:nvPr>
            <p:ph idx="1"/>
          </p:nvPr>
        </p:nvSpPr>
        <p:spPr/>
        <p:txBody>
          <a:bodyPr>
            <a:normAutofit fontScale="85000" lnSpcReduction="20000"/>
          </a:bodyPr>
          <a:lstStyle/>
          <a:p>
            <a:r>
              <a:rPr lang="en-US" b="1" dirty="0" smtClean="0"/>
              <a:t>Confirmatory</a:t>
            </a:r>
          </a:p>
          <a:p>
            <a:pPr lvl="1"/>
            <a:r>
              <a:rPr lang="en-US" dirty="0" smtClean="0"/>
              <a:t>you </a:t>
            </a:r>
            <a:r>
              <a:rPr lang="en-US" dirty="0" smtClean="0"/>
              <a:t>determine this from the </a:t>
            </a:r>
            <a:r>
              <a:rPr lang="en-US" dirty="0" smtClean="0"/>
              <a:t>literature</a:t>
            </a:r>
          </a:p>
          <a:p>
            <a:pPr lvl="1"/>
            <a:r>
              <a:rPr lang="en-US" dirty="0" smtClean="0"/>
              <a:t>Meta-analysis</a:t>
            </a:r>
          </a:p>
          <a:p>
            <a:pPr lvl="1"/>
            <a:r>
              <a:rPr lang="en-US" dirty="0" smtClean="0"/>
              <a:t>Problem: small n’s inflate EF=winner’s curse</a:t>
            </a:r>
          </a:p>
          <a:p>
            <a:r>
              <a:rPr lang="en-US" b="1" dirty="0"/>
              <a:t>W</a:t>
            </a:r>
            <a:r>
              <a:rPr lang="en-US" b="1" dirty="0" smtClean="0"/>
              <a:t>inner’s curse</a:t>
            </a:r>
          </a:p>
          <a:p>
            <a:pPr lvl="1"/>
            <a:r>
              <a:rPr lang="en-US" dirty="0" smtClean="0"/>
              <a:t>the </a:t>
            </a:r>
            <a:r>
              <a:rPr lang="en-US" dirty="0"/>
              <a:t>phenomenon whereby the ‘lucky’ scientist who makes a discovery is cursed by finding an inflated estimate of that </a:t>
            </a:r>
            <a:r>
              <a:rPr lang="en-US" dirty="0" smtClean="0"/>
              <a:t>effect.</a:t>
            </a:r>
          </a:p>
          <a:p>
            <a:pPr lvl="1"/>
            <a:r>
              <a:rPr lang="en-US" dirty="0" smtClean="0"/>
              <a:t>occurs </a:t>
            </a:r>
            <a:r>
              <a:rPr lang="en-US" dirty="0"/>
              <a:t>when thresholds, such as statistical significance, are used to determine the presence of an effect and is most severe when thresholds are stringent and studies are too small and thus have low power. </a:t>
            </a:r>
            <a:r>
              <a:rPr lang="en-US" dirty="0" smtClean="0"/>
              <a:t>(Button, et al., 2013)</a:t>
            </a:r>
            <a:endParaRPr lang="en-US" dirty="0" smtClean="0"/>
          </a:p>
        </p:txBody>
      </p:sp>
    </p:spTree>
    <p:extLst>
      <p:ext uri="{BB962C8B-B14F-4D97-AF65-F5344CB8AC3E}">
        <p14:creationId xmlns:p14="http://schemas.microsoft.com/office/powerpoint/2010/main" val="980633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do you find this information:</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b="1" dirty="0" smtClean="0"/>
              <a:t>Exploratory</a:t>
            </a:r>
          </a:p>
          <a:p>
            <a:pPr lvl="1"/>
            <a:r>
              <a:rPr lang="en-US" dirty="0" smtClean="0"/>
              <a:t>Cohen’s </a:t>
            </a:r>
            <a:r>
              <a:rPr lang="en-US" dirty="0"/>
              <a:t>estimates of large or small or set a rate based on similar phenomena (Psych variables are often small effects</a:t>
            </a:r>
            <a:r>
              <a:rPr lang="en-US" dirty="0" smtClean="0"/>
              <a:t>).</a:t>
            </a:r>
          </a:p>
          <a:p>
            <a:pPr lvl="1"/>
            <a:r>
              <a:rPr lang="en-US" dirty="0" smtClean="0"/>
              <a:t>0.2 </a:t>
            </a:r>
            <a:r>
              <a:rPr lang="en-US" dirty="0"/>
              <a:t>be considered a 'small' effect size, </a:t>
            </a:r>
            <a:endParaRPr lang="en-US" dirty="0" smtClean="0"/>
          </a:p>
          <a:p>
            <a:pPr lvl="1"/>
            <a:r>
              <a:rPr lang="en-US" dirty="0" smtClean="0"/>
              <a:t>0.5 </a:t>
            </a:r>
            <a:r>
              <a:rPr lang="en-US" dirty="0"/>
              <a:t>represents a 'medium' effect </a:t>
            </a:r>
            <a:r>
              <a:rPr lang="en-US" dirty="0" smtClean="0"/>
              <a:t>size</a:t>
            </a:r>
          </a:p>
          <a:p>
            <a:pPr lvl="1"/>
            <a:r>
              <a:rPr lang="en-US" dirty="0" smtClean="0"/>
              <a:t>0.8 </a:t>
            </a:r>
            <a:r>
              <a:rPr lang="en-US" dirty="0"/>
              <a:t>a 'large' effect size. </a:t>
            </a:r>
            <a:endParaRPr lang="en-US" dirty="0" smtClean="0"/>
          </a:p>
          <a:p>
            <a:pPr lvl="1"/>
            <a:r>
              <a:rPr lang="en-US" dirty="0" smtClean="0"/>
              <a:t>This </a:t>
            </a:r>
            <a:r>
              <a:rPr lang="en-US" dirty="0"/>
              <a:t>means that if two groups' means don't differ by 0.2 standard deviations or more, the difference is trivial, even if it is statistically </a:t>
            </a:r>
            <a:r>
              <a:rPr lang="en-US" dirty="0" smtClean="0"/>
              <a:t>significant.</a:t>
            </a:r>
            <a:endParaRPr lang="en-US" dirty="0"/>
          </a:p>
          <a:p>
            <a:endParaRPr lang="en-US" dirty="0"/>
          </a:p>
        </p:txBody>
      </p:sp>
    </p:spTree>
    <p:extLst>
      <p:ext uri="{BB962C8B-B14F-4D97-AF65-F5344CB8AC3E}">
        <p14:creationId xmlns:p14="http://schemas.microsoft.com/office/powerpoint/2010/main" val="1190860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000" dirty="0"/>
              <a:t>Collect appropriate sample size to power the study</a:t>
            </a:r>
            <a:r>
              <a:rPr lang="en-US" dirty="0"/>
              <a:t/>
            </a:r>
            <a:br>
              <a:rPr lang="en-US" dirty="0"/>
            </a:br>
            <a:endParaRPr lang="en-US" dirty="0"/>
          </a:p>
        </p:txBody>
      </p:sp>
      <p:sp>
        <p:nvSpPr>
          <p:cNvPr id="6" name="Text Placeholder 5"/>
          <p:cNvSpPr>
            <a:spLocks noGrp="1"/>
          </p:cNvSpPr>
          <p:nvPr>
            <p:ph type="body" idx="1"/>
          </p:nvPr>
        </p:nvSpPr>
        <p:spPr/>
        <p:txBody>
          <a:bodyPr/>
          <a:lstStyle/>
          <a:p>
            <a:endParaRPr lang="en-US"/>
          </a:p>
        </p:txBody>
      </p:sp>
    </p:spTree>
    <p:extLst>
      <p:ext uri="{BB962C8B-B14F-4D97-AF65-F5344CB8AC3E}">
        <p14:creationId xmlns:p14="http://schemas.microsoft.com/office/powerpoint/2010/main" val="521181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What can you reliably detect with n = 20?!</a:t>
            </a:r>
            <a:r>
              <a:rPr lang="en-US" dirty="0"/>
              <a:t/>
            </a:r>
            <a:br>
              <a:rPr lang="en-US" dirty="0"/>
            </a:br>
            <a:endParaRPr lang="en-US" dirty="0"/>
          </a:p>
        </p:txBody>
      </p:sp>
      <p:sp>
        <p:nvSpPr>
          <p:cNvPr id="3" name="Content Placeholder 2"/>
          <p:cNvSpPr>
            <a:spLocks noGrp="1"/>
          </p:cNvSpPr>
          <p:nvPr>
            <p:ph idx="1"/>
          </p:nvPr>
        </p:nvSpPr>
        <p:spPr>
          <a:xfrm>
            <a:off x="1435608" y="1447800"/>
            <a:ext cx="7498080" cy="3352800"/>
          </a:xfrm>
        </p:spPr>
        <p:txBody>
          <a:bodyPr>
            <a:normAutofit/>
          </a:bodyPr>
          <a:lstStyle/>
          <a:p>
            <a:r>
              <a:rPr lang="en-US" dirty="0" smtClean="0"/>
              <a:t>To </a:t>
            </a:r>
            <a:r>
              <a:rPr lang="en-US" dirty="0"/>
              <a:t>have 80% power, you need to be studying an </a:t>
            </a:r>
            <a:r>
              <a:rPr lang="en-US" dirty="0" smtClean="0"/>
              <a:t>effect with </a:t>
            </a:r>
            <a:r>
              <a:rPr lang="en-US" dirty="0">
                <a:hlinkClick r:id="rId2"/>
              </a:rPr>
              <a:t>d &gt; .90</a:t>
            </a:r>
            <a:r>
              <a:rPr lang="en-US" dirty="0" smtClean="0"/>
              <a:t>.!</a:t>
            </a:r>
          </a:p>
          <a:p>
            <a:pPr marL="82296" indent="0">
              <a:buNone/>
            </a:pPr>
            <a:endParaRPr lang="en-US" dirty="0"/>
          </a:p>
          <a:p>
            <a:r>
              <a:rPr lang="en-US" dirty="0" smtClean="0"/>
              <a:t>We </a:t>
            </a:r>
            <a:r>
              <a:rPr lang="en-US" dirty="0"/>
              <a:t>tested </a:t>
            </a:r>
            <a:r>
              <a:rPr lang="en-US" dirty="0" smtClean="0"/>
              <a:t>some "obvious” </a:t>
            </a:r>
            <a:r>
              <a:rPr lang="en-US" dirty="0"/>
              <a:t>hypotheses on </a:t>
            </a:r>
            <a:r>
              <a:rPr lang="en-US" dirty="0" err="1"/>
              <a:t>MTurk</a:t>
            </a:r>
            <a:r>
              <a:rPr lang="en-US" dirty="0"/>
              <a:t> (N </a:t>
            </a:r>
            <a:r>
              <a:rPr lang="en-US" dirty="0" smtClean="0"/>
              <a:t>= 697</a:t>
            </a:r>
            <a:r>
              <a:rPr lang="en-US" dirty="0"/>
              <a:t>) to get estimates of true effect sizes.!</a:t>
            </a:r>
          </a:p>
        </p:txBody>
      </p:sp>
      <p:sp>
        <p:nvSpPr>
          <p:cNvPr id="4" name="TextBox 3"/>
          <p:cNvSpPr txBox="1"/>
          <p:nvPr/>
        </p:nvSpPr>
        <p:spPr>
          <a:xfrm>
            <a:off x="1371600" y="6096000"/>
            <a:ext cx="4800600" cy="369332"/>
          </a:xfrm>
          <a:prstGeom prst="rect">
            <a:avLst/>
          </a:prstGeom>
          <a:noFill/>
        </p:spPr>
        <p:txBody>
          <a:bodyPr wrap="square" rtlCol="0">
            <a:spAutoFit/>
          </a:bodyPr>
          <a:lstStyle/>
          <a:p>
            <a:r>
              <a:rPr lang="en-US" dirty="0" smtClean="0"/>
              <a:t>Courtesy of Simmons, Nelson, </a:t>
            </a:r>
            <a:r>
              <a:rPr lang="en-US" dirty="0" err="1" smtClean="0"/>
              <a:t>Simonsohn</a:t>
            </a:r>
            <a:r>
              <a:rPr lang="en-US" dirty="0" smtClean="0"/>
              <a:t>, 2013</a:t>
            </a:r>
            <a:endParaRPr lang="en-US" dirty="0"/>
          </a:p>
        </p:txBody>
      </p:sp>
    </p:spTree>
    <p:extLst>
      <p:ext uri="{BB962C8B-B14F-4D97-AF65-F5344CB8AC3E}">
        <p14:creationId xmlns:p14="http://schemas.microsoft.com/office/powerpoint/2010/main" val="2328131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What can you reliably detect with n = 20</a:t>
            </a:r>
            <a:r>
              <a:rPr lang="en-US" sz="3200" dirty="0" smtClean="0"/>
              <a:t>?</a:t>
            </a:r>
            <a:endParaRPr lang="en-US" sz="3200" dirty="0"/>
          </a:p>
        </p:txBody>
      </p:sp>
      <p:sp>
        <p:nvSpPr>
          <p:cNvPr id="3" name="Content Placeholder 2"/>
          <p:cNvSpPr>
            <a:spLocks noGrp="1"/>
          </p:cNvSpPr>
          <p:nvPr>
            <p:ph idx="1"/>
          </p:nvPr>
        </p:nvSpPr>
        <p:spPr/>
        <p:txBody>
          <a:bodyPr/>
          <a:lstStyle/>
          <a:p>
            <a:r>
              <a:rPr lang="en-US" dirty="0"/>
              <a:t>Men are taller than women (n = </a:t>
            </a:r>
            <a:r>
              <a:rPr lang="en-US" dirty="0" smtClean="0"/>
              <a:t>6)</a:t>
            </a:r>
          </a:p>
          <a:p>
            <a:pPr marL="82296" indent="0">
              <a:buNone/>
            </a:pPr>
            <a:endParaRPr lang="en-US" dirty="0" smtClean="0"/>
          </a:p>
          <a:p>
            <a:r>
              <a:rPr lang="en-US" dirty="0" smtClean="0"/>
              <a:t>People </a:t>
            </a:r>
            <a:r>
              <a:rPr lang="en-US" dirty="0"/>
              <a:t>above the median age report being closer to retirement (n = 9</a:t>
            </a:r>
            <a:r>
              <a:rPr lang="en-US" dirty="0" smtClean="0"/>
              <a:t>)</a:t>
            </a:r>
          </a:p>
          <a:p>
            <a:endParaRPr lang="en-US" dirty="0"/>
          </a:p>
          <a:p>
            <a:r>
              <a:rPr lang="en-US" dirty="0"/>
              <a:t>Women report owning more pairs of shoes than do men (n = 15</a:t>
            </a:r>
            <a:r>
              <a:rPr lang="en-US" dirty="0" smtClean="0"/>
              <a:t>)</a:t>
            </a:r>
            <a:endParaRPr lang="en-US" dirty="0"/>
          </a:p>
        </p:txBody>
      </p:sp>
      <p:sp>
        <p:nvSpPr>
          <p:cNvPr id="4" name="TextBox 3"/>
          <p:cNvSpPr txBox="1"/>
          <p:nvPr/>
        </p:nvSpPr>
        <p:spPr>
          <a:xfrm>
            <a:off x="1371600" y="6096000"/>
            <a:ext cx="4800600" cy="369332"/>
          </a:xfrm>
          <a:prstGeom prst="rect">
            <a:avLst/>
          </a:prstGeom>
          <a:noFill/>
        </p:spPr>
        <p:txBody>
          <a:bodyPr wrap="square" rtlCol="0">
            <a:spAutoFit/>
          </a:bodyPr>
          <a:lstStyle/>
          <a:p>
            <a:r>
              <a:rPr lang="en-US" dirty="0" smtClean="0"/>
              <a:t>Courtesy of Simmons, Nelson, </a:t>
            </a:r>
            <a:r>
              <a:rPr lang="en-US" dirty="0" err="1" smtClean="0"/>
              <a:t>Simonsohn</a:t>
            </a:r>
            <a:r>
              <a:rPr lang="en-US" dirty="0" smtClean="0"/>
              <a:t>, 2013</a:t>
            </a:r>
            <a:endParaRPr lang="en-US" dirty="0"/>
          </a:p>
        </p:txBody>
      </p:sp>
    </p:spTree>
    <p:extLst>
      <p:ext uri="{BB962C8B-B14F-4D97-AF65-F5344CB8AC3E}">
        <p14:creationId xmlns:p14="http://schemas.microsoft.com/office/powerpoint/2010/main" val="14868120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270</TotalTime>
  <Words>711</Words>
  <Application>Microsoft Office PowerPoint</Application>
  <PresentationFormat>On-screen Show (4:3)</PresentationFormat>
  <Paragraphs>100</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Bringing Power to Psychological Science</vt:lpstr>
      <vt:lpstr>I collected my data, I ran my analyses, and nothing is significant.  What do I do? </vt:lpstr>
      <vt:lpstr>Recommendations for Strong and Rigorous Research</vt:lpstr>
      <vt:lpstr>Know the effect size of the phenomena you are testing</vt:lpstr>
      <vt:lpstr>How do you find this information: </vt:lpstr>
      <vt:lpstr>How do you find this information: </vt:lpstr>
      <vt:lpstr>Collect appropriate sample size to power the study </vt:lpstr>
      <vt:lpstr>What can you reliably detect with n = 20?! </vt:lpstr>
      <vt:lpstr>What can you reliably detect with n = 20?</vt:lpstr>
      <vt:lpstr>What can’t you reliably detect with n = 20?</vt:lpstr>
      <vt:lpstr>Rule of thumb: N = (4/EF)2 (for power = .8 for a 2-tailed .05 test)</vt:lpstr>
      <vt:lpstr>Important issues</vt:lpstr>
      <vt:lpstr>I’m totally freaked out!</vt:lpstr>
      <vt:lpstr>Stop searching for Stars and start searching for Power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Bringing Power to Psychological Science</dc:title>
  <dc:creator>Pamela Davis-Kean</dc:creator>
  <cp:lastModifiedBy>Pamela Davis-Kean</cp:lastModifiedBy>
  <cp:revision>10</cp:revision>
  <dcterms:created xsi:type="dcterms:W3CDTF">2017-01-19T19:57:17Z</dcterms:created>
  <dcterms:modified xsi:type="dcterms:W3CDTF">2017-01-20T17:07:47Z</dcterms:modified>
</cp:coreProperties>
</file>