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21" r:id="rId2"/>
  </p:sldMasterIdLst>
  <p:notesMasterIdLst>
    <p:notesMasterId r:id="rId21"/>
  </p:notesMasterIdLst>
  <p:handoutMasterIdLst>
    <p:handoutMasterId r:id="rId22"/>
  </p:handoutMasterIdLst>
  <p:sldIdLst>
    <p:sldId id="284" r:id="rId3"/>
    <p:sldId id="287" r:id="rId4"/>
    <p:sldId id="286" r:id="rId5"/>
    <p:sldId id="285" r:id="rId6"/>
    <p:sldId id="282" r:id="rId7"/>
    <p:sldId id="304" r:id="rId8"/>
    <p:sldId id="305" r:id="rId9"/>
    <p:sldId id="303" r:id="rId10"/>
    <p:sldId id="293" r:id="rId11"/>
    <p:sldId id="288" r:id="rId12"/>
    <p:sldId id="292" r:id="rId13"/>
    <p:sldId id="291" r:id="rId14"/>
    <p:sldId id="308" r:id="rId15"/>
    <p:sldId id="299" r:id="rId16"/>
    <p:sldId id="307" r:id="rId17"/>
    <p:sldId id="290" r:id="rId18"/>
    <p:sldId id="309" r:id="rId19"/>
    <p:sldId id="30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4" autoAdjust="0"/>
    <p:restoredTop sz="92419" autoAdjust="0"/>
  </p:normalViewPr>
  <p:slideViewPr>
    <p:cSldViewPr>
      <p:cViewPr>
        <p:scale>
          <a:sx n="70" d="100"/>
          <a:sy n="70" d="100"/>
        </p:scale>
        <p:origin x="-1181" y="43"/>
      </p:cViewPr>
      <p:guideLst>
        <p:guide orient="horz" pos="2160"/>
        <p:guide pos="2880"/>
      </p:guideLst>
    </p:cSldViewPr>
  </p:slideViewPr>
  <p:notesTextViewPr>
    <p:cViewPr>
      <p:scale>
        <a:sx n="1" d="1"/>
        <a:sy n="1" d="1"/>
      </p:scale>
      <p:origin x="0" y="0"/>
    </p:cViewPr>
  </p:notesTextViewPr>
  <p:sorterViewPr>
    <p:cViewPr>
      <p:scale>
        <a:sx n="100" d="100"/>
        <a:sy n="100" d="100"/>
      </p:scale>
      <p:origin x="0" y="12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ev-share.m.storage.umich.edu\dev-share\S\Foundation%20Relations\Presentations\APG%20presentations%202005%20and%202014\Spring%202015%20Benchmarking\VSE%20Publics%20-%20All%20Data%202013-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4"/>
          <c:order val="0"/>
          <c:tx>
            <c:strRef>
              <c:f>'Total Prof Fdns'!$F$1</c:f>
              <c:strCache>
                <c:ptCount val="1"/>
                <c:pt idx="0">
                  <c:v>All Others</c:v>
                </c:pt>
              </c:strCache>
            </c:strRef>
          </c:tx>
          <c:spPr>
            <a:solidFill>
              <a:srgbClr val="FFC000"/>
            </a:solidFill>
          </c:spPr>
          <c:invertIfNegative val="0"/>
          <c:cat>
            <c:strRef>
              <c:f>'Total Prof Fdns'!$A$2:$A$11</c:f>
              <c:strCache>
                <c:ptCount val="10"/>
                <c:pt idx="0">
                  <c:v>UCLA</c:v>
                </c:pt>
                <c:pt idx="1">
                  <c:v>Washington</c:v>
                </c:pt>
                <c:pt idx="2">
                  <c:v>Indiana</c:v>
                </c:pt>
                <c:pt idx="3">
                  <c:v>Texas A&amp;M</c:v>
                </c:pt>
                <c:pt idx="4">
                  <c:v>Nebraska</c:v>
                </c:pt>
                <c:pt idx="5">
                  <c:v>UNC</c:v>
                </c:pt>
                <c:pt idx="6">
                  <c:v>UT Austin</c:v>
                </c:pt>
                <c:pt idx="7">
                  <c:v>Michigan</c:v>
                </c:pt>
                <c:pt idx="8">
                  <c:v>The Ohio State</c:v>
                </c:pt>
                <c:pt idx="9">
                  <c:v>Virginia</c:v>
                </c:pt>
              </c:strCache>
            </c:strRef>
          </c:cat>
          <c:val>
            <c:numRef>
              <c:f>'Total Prof Fdns'!$F$2:$F$11</c:f>
              <c:numCache>
                <c:formatCode>"$"#,##0_);[Red]\("$"#,##0\)</c:formatCode>
                <c:ptCount val="10"/>
                <c:pt idx="0">
                  <c:v>132075136</c:v>
                </c:pt>
                <c:pt idx="1">
                  <c:v>39433873</c:v>
                </c:pt>
                <c:pt idx="2">
                  <c:v>60582524</c:v>
                </c:pt>
                <c:pt idx="3">
                  <c:v>44344981</c:v>
                </c:pt>
                <c:pt idx="4">
                  <c:v>44865098</c:v>
                </c:pt>
                <c:pt idx="5">
                  <c:v>58638288</c:v>
                </c:pt>
                <c:pt idx="6">
                  <c:v>28169254</c:v>
                </c:pt>
                <c:pt idx="7">
                  <c:v>40259222</c:v>
                </c:pt>
                <c:pt idx="8">
                  <c:v>34873949</c:v>
                </c:pt>
                <c:pt idx="9">
                  <c:v>34635907</c:v>
                </c:pt>
              </c:numCache>
            </c:numRef>
          </c:val>
        </c:ser>
        <c:ser>
          <c:idx val="3"/>
          <c:order val="1"/>
          <c:tx>
            <c:strRef>
              <c:f>'Total Prof Fdns'!$E$1</c:f>
              <c:strCache>
                <c:ptCount val="1"/>
                <c:pt idx="0">
                  <c:v>3rd Largest</c:v>
                </c:pt>
              </c:strCache>
            </c:strRef>
          </c:tx>
          <c:spPr>
            <a:solidFill>
              <a:schemeClr val="tx2">
                <a:lumMod val="20000"/>
                <a:lumOff val="80000"/>
              </a:schemeClr>
            </a:solidFill>
          </c:spPr>
          <c:invertIfNegative val="0"/>
          <c:cat>
            <c:strRef>
              <c:f>'Total Prof Fdns'!$A$2:$A$11</c:f>
              <c:strCache>
                <c:ptCount val="10"/>
                <c:pt idx="0">
                  <c:v>UCLA</c:v>
                </c:pt>
                <c:pt idx="1">
                  <c:v>Washington</c:v>
                </c:pt>
                <c:pt idx="2">
                  <c:v>Indiana</c:v>
                </c:pt>
                <c:pt idx="3">
                  <c:v>Texas A&amp;M</c:v>
                </c:pt>
                <c:pt idx="4">
                  <c:v>Nebraska</c:v>
                </c:pt>
                <c:pt idx="5">
                  <c:v>UNC</c:v>
                </c:pt>
                <c:pt idx="6">
                  <c:v>UT Austin</c:v>
                </c:pt>
                <c:pt idx="7">
                  <c:v>Michigan</c:v>
                </c:pt>
                <c:pt idx="8">
                  <c:v>The Ohio State</c:v>
                </c:pt>
                <c:pt idx="9">
                  <c:v>Virginia</c:v>
                </c:pt>
              </c:strCache>
            </c:strRef>
          </c:cat>
          <c:val>
            <c:numRef>
              <c:f>'Total Prof Fdns'!$E$2:$E$11</c:f>
              <c:numCache>
                <c:formatCode>_("$"* #,##0_);_("$"* \(#,##0\);_("$"* "-"??_);_(@_)</c:formatCode>
                <c:ptCount val="10"/>
                <c:pt idx="0">
                  <c:v>6455966</c:v>
                </c:pt>
                <c:pt idx="1">
                  <c:v>6683612</c:v>
                </c:pt>
                <c:pt idx="2">
                  <c:v>2565733</c:v>
                </c:pt>
                <c:pt idx="3">
                  <c:v>4811261</c:v>
                </c:pt>
                <c:pt idx="4">
                  <c:v>5200000</c:v>
                </c:pt>
                <c:pt idx="5">
                  <c:v>2543410</c:v>
                </c:pt>
                <c:pt idx="6">
                  <c:v>7173750</c:v>
                </c:pt>
                <c:pt idx="7">
                  <c:v>5445688</c:v>
                </c:pt>
                <c:pt idx="8">
                  <c:v>2000000</c:v>
                </c:pt>
                <c:pt idx="9">
                  <c:v>1500000</c:v>
                </c:pt>
              </c:numCache>
            </c:numRef>
          </c:val>
        </c:ser>
        <c:ser>
          <c:idx val="2"/>
          <c:order val="2"/>
          <c:tx>
            <c:strRef>
              <c:f>'Total Prof Fdns'!$D$1</c:f>
              <c:strCache>
                <c:ptCount val="1"/>
                <c:pt idx="0">
                  <c:v>2nd Largest</c:v>
                </c:pt>
              </c:strCache>
            </c:strRef>
          </c:tx>
          <c:spPr>
            <a:solidFill>
              <a:schemeClr val="tx2">
                <a:lumMod val="60000"/>
                <a:lumOff val="40000"/>
              </a:schemeClr>
            </a:solidFill>
          </c:spPr>
          <c:invertIfNegative val="0"/>
          <c:cat>
            <c:strRef>
              <c:f>'Total Prof Fdns'!$A$2:$A$11</c:f>
              <c:strCache>
                <c:ptCount val="10"/>
                <c:pt idx="0">
                  <c:v>UCLA</c:v>
                </c:pt>
                <c:pt idx="1">
                  <c:v>Washington</c:v>
                </c:pt>
                <c:pt idx="2">
                  <c:v>Indiana</c:v>
                </c:pt>
                <c:pt idx="3">
                  <c:v>Texas A&amp;M</c:v>
                </c:pt>
                <c:pt idx="4">
                  <c:v>Nebraska</c:v>
                </c:pt>
                <c:pt idx="5">
                  <c:v>UNC</c:v>
                </c:pt>
                <c:pt idx="6">
                  <c:v>UT Austin</c:v>
                </c:pt>
                <c:pt idx="7">
                  <c:v>Michigan</c:v>
                </c:pt>
                <c:pt idx="8">
                  <c:v>The Ohio State</c:v>
                </c:pt>
                <c:pt idx="9">
                  <c:v>Virginia</c:v>
                </c:pt>
              </c:strCache>
            </c:strRef>
          </c:cat>
          <c:val>
            <c:numRef>
              <c:f>'Total Prof Fdns'!$D$2:$D$11</c:f>
              <c:numCache>
                <c:formatCode>_("$"* #,##0_);_("$"* \(#,##0\);_("$"* "-"??_);_(@_)</c:formatCode>
                <c:ptCount val="10"/>
                <c:pt idx="0">
                  <c:v>14904000</c:v>
                </c:pt>
                <c:pt idx="1">
                  <c:v>10349000</c:v>
                </c:pt>
                <c:pt idx="2">
                  <c:v>11063033</c:v>
                </c:pt>
                <c:pt idx="3">
                  <c:v>7755000</c:v>
                </c:pt>
                <c:pt idx="4">
                  <c:v>8330000</c:v>
                </c:pt>
                <c:pt idx="5">
                  <c:v>4008519</c:v>
                </c:pt>
                <c:pt idx="6">
                  <c:v>7930000</c:v>
                </c:pt>
                <c:pt idx="7">
                  <c:v>5500000</c:v>
                </c:pt>
                <c:pt idx="8">
                  <c:v>2812778</c:v>
                </c:pt>
                <c:pt idx="9">
                  <c:v>2000000</c:v>
                </c:pt>
              </c:numCache>
            </c:numRef>
          </c:val>
        </c:ser>
        <c:ser>
          <c:idx val="1"/>
          <c:order val="3"/>
          <c:tx>
            <c:v>Largest Funder</c:v>
          </c:tx>
          <c:spPr>
            <a:solidFill>
              <a:schemeClr val="tx2">
                <a:lumMod val="75000"/>
              </a:schemeClr>
            </a:solidFill>
          </c:spPr>
          <c:invertIfNegative val="0"/>
          <c:cat>
            <c:strRef>
              <c:f>'Total Prof Fdns'!$A$2:$A$11</c:f>
              <c:strCache>
                <c:ptCount val="10"/>
                <c:pt idx="0">
                  <c:v>UCLA</c:v>
                </c:pt>
                <c:pt idx="1">
                  <c:v>Washington</c:v>
                </c:pt>
                <c:pt idx="2">
                  <c:v>Indiana</c:v>
                </c:pt>
                <c:pt idx="3">
                  <c:v>Texas A&amp;M</c:v>
                </c:pt>
                <c:pt idx="4">
                  <c:v>Nebraska</c:v>
                </c:pt>
                <c:pt idx="5">
                  <c:v>UNC</c:v>
                </c:pt>
                <c:pt idx="6">
                  <c:v>UT Austin</c:v>
                </c:pt>
                <c:pt idx="7">
                  <c:v>Michigan</c:v>
                </c:pt>
                <c:pt idx="8">
                  <c:v>The Ohio State</c:v>
                </c:pt>
                <c:pt idx="9">
                  <c:v>Virginia</c:v>
                </c:pt>
              </c:strCache>
            </c:strRef>
          </c:cat>
          <c:val>
            <c:numRef>
              <c:f>'Total Prof Fdns'!$C$2:$C$11</c:f>
              <c:numCache>
                <c:formatCode>_("$"* #,##0_);_("$"* \(#,##0\);_("$"* "-"??_);_(@_)</c:formatCode>
                <c:ptCount val="10"/>
                <c:pt idx="0">
                  <c:v>20279720</c:v>
                </c:pt>
                <c:pt idx="1">
                  <c:v>53743849</c:v>
                </c:pt>
                <c:pt idx="2">
                  <c:v>28127862</c:v>
                </c:pt>
                <c:pt idx="3">
                  <c:v>28903942</c:v>
                </c:pt>
                <c:pt idx="4">
                  <c:v>14531724</c:v>
                </c:pt>
                <c:pt idx="5">
                  <c:v>5490205</c:v>
                </c:pt>
                <c:pt idx="6">
                  <c:v>17836446</c:v>
                </c:pt>
                <c:pt idx="7">
                  <c:v>9335000</c:v>
                </c:pt>
                <c:pt idx="8">
                  <c:v>3011502</c:v>
                </c:pt>
                <c:pt idx="9">
                  <c:v>3475075</c:v>
                </c:pt>
              </c:numCache>
            </c:numRef>
          </c:val>
        </c:ser>
        <c:ser>
          <c:idx val="0"/>
          <c:order val="4"/>
          <c:tx>
            <c:strRef>
              <c:f>'Total Prof Fdns'!$B$1</c:f>
              <c:strCache>
                <c:ptCount val="1"/>
                <c:pt idx="0">
                  <c:v>"Prof" Total</c:v>
                </c:pt>
              </c:strCache>
            </c:strRef>
          </c:tx>
          <c:spPr>
            <a:noFill/>
          </c:spPr>
          <c:invertIfNegative val="0"/>
          <c:cat>
            <c:strRef>
              <c:f>'Total Prof Fdns'!$A$2:$A$11</c:f>
              <c:strCache>
                <c:ptCount val="10"/>
                <c:pt idx="0">
                  <c:v>UCLA</c:v>
                </c:pt>
                <c:pt idx="1">
                  <c:v>Washington</c:v>
                </c:pt>
                <c:pt idx="2">
                  <c:v>Indiana</c:v>
                </c:pt>
                <c:pt idx="3">
                  <c:v>Texas A&amp;M</c:v>
                </c:pt>
                <c:pt idx="4">
                  <c:v>Nebraska</c:v>
                </c:pt>
                <c:pt idx="5">
                  <c:v>UNC</c:v>
                </c:pt>
                <c:pt idx="6">
                  <c:v>UT Austin</c:v>
                </c:pt>
                <c:pt idx="7">
                  <c:v>Michigan</c:v>
                </c:pt>
                <c:pt idx="8">
                  <c:v>The Ohio State</c:v>
                </c:pt>
                <c:pt idx="9">
                  <c:v>Virginia</c:v>
                </c:pt>
              </c:strCache>
            </c:strRef>
          </c:cat>
          <c:val>
            <c:numRef>
              <c:f>'Total Prof Fdns'!$B$2:$B$11</c:f>
              <c:numCache>
                <c:formatCode>"$"#,##0_);[Red]\("$"#,##0\)</c:formatCode>
                <c:ptCount val="10"/>
                <c:pt idx="0">
                  <c:v>173714822</c:v>
                </c:pt>
                <c:pt idx="1">
                  <c:v>110210334</c:v>
                </c:pt>
                <c:pt idx="2">
                  <c:v>102339152</c:v>
                </c:pt>
                <c:pt idx="3">
                  <c:v>85815184</c:v>
                </c:pt>
                <c:pt idx="4">
                  <c:v>72926822</c:v>
                </c:pt>
                <c:pt idx="5">
                  <c:v>70680422</c:v>
                </c:pt>
                <c:pt idx="6">
                  <c:v>61109450</c:v>
                </c:pt>
                <c:pt idx="7">
                  <c:v>60539910</c:v>
                </c:pt>
                <c:pt idx="8">
                  <c:v>42698229</c:v>
                </c:pt>
                <c:pt idx="9">
                  <c:v>41610982</c:v>
                </c:pt>
              </c:numCache>
            </c:numRef>
          </c:val>
        </c:ser>
        <c:dLbls>
          <c:showLegendKey val="0"/>
          <c:showVal val="0"/>
          <c:showCatName val="0"/>
          <c:showSerName val="0"/>
          <c:showPercent val="0"/>
          <c:showBubbleSize val="0"/>
        </c:dLbls>
        <c:gapWidth val="150"/>
        <c:overlap val="100"/>
        <c:axId val="101122816"/>
        <c:axId val="101124352"/>
      </c:barChart>
      <c:catAx>
        <c:axId val="101122816"/>
        <c:scaling>
          <c:orientation val="minMax"/>
        </c:scaling>
        <c:delete val="0"/>
        <c:axPos val="b"/>
        <c:majorTickMark val="out"/>
        <c:minorTickMark val="none"/>
        <c:tickLblPos val="nextTo"/>
        <c:txPr>
          <a:bodyPr/>
          <a:lstStyle/>
          <a:p>
            <a:pPr>
              <a:defRPr sz="1400"/>
            </a:pPr>
            <a:endParaRPr lang="en-US"/>
          </a:p>
        </c:txPr>
        <c:crossAx val="101124352"/>
        <c:crosses val="autoZero"/>
        <c:auto val="1"/>
        <c:lblAlgn val="ctr"/>
        <c:lblOffset val="100"/>
        <c:noMultiLvlLbl val="0"/>
      </c:catAx>
      <c:valAx>
        <c:axId val="101124352"/>
        <c:scaling>
          <c:orientation val="minMax"/>
          <c:max val="200000000"/>
        </c:scaling>
        <c:delete val="0"/>
        <c:axPos val="l"/>
        <c:majorGridlines/>
        <c:title>
          <c:tx>
            <c:rich>
              <a:bodyPr rot="-5400000" vert="horz"/>
              <a:lstStyle/>
              <a:p>
                <a:pPr>
                  <a:defRPr sz="1400"/>
                </a:pPr>
                <a:r>
                  <a:rPr lang="en-US" sz="1400" dirty="0" smtClean="0"/>
                  <a:t>Total Annual Revenue from Foundations</a:t>
                </a:r>
                <a:endParaRPr lang="en-US" sz="1400" dirty="0"/>
              </a:p>
            </c:rich>
          </c:tx>
          <c:layout>
            <c:manualLayout>
              <c:xMode val="edge"/>
              <c:yMode val="edge"/>
              <c:x val="5.7632398753894101E-2"/>
              <c:y val="0.17270534910073501"/>
            </c:manualLayout>
          </c:layout>
          <c:overlay val="0"/>
        </c:title>
        <c:numFmt formatCode="&quot;$&quot;#,##0_);[Red]\(&quot;$&quot;#,##0\)" sourceLinked="1"/>
        <c:majorTickMark val="out"/>
        <c:minorTickMark val="none"/>
        <c:tickLblPos val="nextTo"/>
        <c:txPr>
          <a:bodyPr/>
          <a:lstStyle/>
          <a:p>
            <a:pPr>
              <a:defRPr sz="1100"/>
            </a:pPr>
            <a:endParaRPr lang="en-US"/>
          </a:p>
        </c:txPr>
        <c:crossAx val="101122816"/>
        <c:crosses val="autoZero"/>
        <c:crossBetween val="between"/>
        <c:dispUnits>
          <c:builtInUnit val="millions"/>
          <c:dispUnitsLbl>
            <c:layout/>
            <c:txPr>
              <a:bodyPr rot="0" vert="horz"/>
              <a:lstStyle/>
              <a:p>
                <a:pPr>
                  <a:defRPr/>
                </a:pPr>
                <a:endParaRPr lang="en-US"/>
              </a:p>
            </c:txPr>
          </c:dispUnitsLbl>
        </c:dispUnits>
      </c:valAx>
    </c:plotArea>
    <c:legend>
      <c:legendPos val="r"/>
      <c:legendEntry>
        <c:idx val="0"/>
        <c:delete val="1"/>
      </c:legendEntry>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086DA-EC82-4274-937E-7EEF1452280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C83B6DF0-BFFB-4C69-8D69-68CA5120A3CF}">
      <dgm:prSet phldrT="[Text]" custT="1"/>
      <dgm:spPr/>
      <dgm:t>
        <a:bodyPr/>
        <a:lstStyle/>
        <a:p>
          <a:r>
            <a:rPr lang="en-US" sz="1800" dirty="0" smtClean="0">
              <a:solidFill>
                <a:schemeClr val="tx1"/>
              </a:solidFill>
            </a:rPr>
            <a:t>Private</a:t>
          </a:r>
          <a:endParaRPr lang="en-US" sz="1800" dirty="0">
            <a:solidFill>
              <a:schemeClr val="tx1"/>
            </a:solidFill>
          </a:endParaRPr>
        </a:p>
      </dgm:t>
    </dgm:pt>
    <dgm:pt modelId="{5C58DF0B-52DB-4505-8A1A-CA7F4C3367D8}" type="parTrans" cxnId="{CC8078A7-7F6A-416F-B960-DAE7BE151D63}">
      <dgm:prSet/>
      <dgm:spPr/>
      <dgm:t>
        <a:bodyPr/>
        <a:lstStyle/>
        <a:p>
          <a:endParaRPr lang="en-US"/>
        </a:p>
      </dgm:t>
    </dgm:pt>
    <dgm:pt modelId="{40577008-70F6-4803-ADD5-74544E199AA2}" type="sibTrans" cxnId="{CC8078A7-7F6A-416F-B960-DAE7BE151D63}">
      <dgm:prSet/>
      <dgm:spPr/>
      <dgm:t>
        <a:bodyPr/>
        <a:lstStyle/>
        <a:p>
          <a:endParaRPr lang="en-US"/>
        </a:p>
      </dgm:t>
    </dgm:pt>
    <dgm:pt modelId="{7F866B98-AFEE-4B63-8D67-E4CC5BAFE85D}">
      <dgm:prSet phldrT="[Text]" custT="1"/>
      <dgm:spPr/>
      <dgm:t>
        <a:bodyPr/>
        <a:lstStyle/>
        <a:p>
          <a:r>
            <a:rPr lang="en-US" sz="1800" dirty="0" smtClean="0"/>
            <a:t>Family</a:t>
          </a:r>
          <a:endParaRPr lang="en-US" sz="1800" dirty="0"/>
        </a:p>
      </dgm:t>
    </dgm:pt>
    <dgm:pt modelId="{50D97B6B-F919-4615-B1FA-641718B0BB23}" type="parTrans" cxnId="{9827E94B-2B29-45F0-B5DA-4BE0F3D673B1}">
      <dgm:prSet/>
      <dgm:spPr/>
      <dgm:t>
        <a:bodyPr/>
        <a:lstStyle/>
        <a:p>
          <a:endParaRPr lang="en-US"/>
        </a:p>
      </dgm:t>
    </dgm:pt>
    <dgm:pt modelId="{2ED4B55A-7F2E-4D49-A0D0-AC008C0FB7A7}" type="sibTrans" cxnId="{9827E94B-2B29-45F0-B5DA-4BE0F3D673B1}">
      <dgm:prSet/>
      <dgm:spPr/>
      <dgm:t>
        <a:bodyPr/>
        <a:lstStyle/>
        <a:p>
          <a:endParaRPr lang="en-US"/>
        </a:p>
      </dgm:t>
    </dgm:pt>
    <dgm:pt modelId="{2E2DBC9E-7505-46BF-86BD-DCA5087A6106}">
      <dgm:prSet phldrT="[Text]" custT="1"/>
      <dgm:spPr/>
      <dgm:t>
        <a:bodyPr/>
        <a:lstStyle/>
        <a:p>
          <a:r>
            <a:rPr lang="en-US" sz="1800" dirty="0" smtClean="0">
              <a:solidFill>
                <a:schemeClr val="tx1"/>
              </a:solidFill>
            </a:rPr>
            <a:t>Professional</a:t>
          </a:r>
          <a:endParaRPr lang="en-US" sz="1800" dirty="0">
            <a:solidFill>
              <a:schemeClr val="tx1"/>
            </a:solidFill>
          </a:endParaRPr>
        </a:p>
      </dgm:t>
    </dgm:pt>
    <dgm:pt modelId="{0FA193AC-FA74-467B-8479-139BFDB4DA24}" type="parTrans" cxnId="{296EFFC0-D110-4B47-BEFD-146BF80BEF83}">
      <dgm:prSet/>
      <dgm:spPr/>
      <dgm:t>
        <a:bodyPr/>
        <a:lstStyle/>
        <a:p>
          <a:endParaRPr lang="en-US"/>
        </a:p>
      </dgm:t>
    </dgm:pt>
    <dgm:pt modelId="{DE2699D1-465E-49AE-9662-8715FD77EE85}" type="sibTrans" cxnId="{296EFFC0-D110-4B47-BEFD-146BF80BEF83}">
      <dgm:prSet/>
      <dgm:spPr/>
      <dgm:t>
        <a:bodyPr/>
        <a:lstStyle/>
        <a:p>
          <a:endParaRPr lang="en-US"/>
        </a:p>
      </dgm:t>
    </dgm:pt>
    <dgm:pt modelId="{C83ACB2B-209C-4322-8541-152B50A4EF0F}">
      <dgm:prSet phldrT="[Text]"/>
      <dgm:spPr/>
      <dgm:t>
        <a:bodyPr/>
        <a:lstStyle/>
        <a:p>
          <a:r>
            <a:rPr lang="en-US" dirty="0" smtClean="0"/>
            <a:t>Legal Distinctions</a:t>
          </a:r>
          <a:endParaRPr lang="en-US" dirty="0"/>
        </a:p>
      </dgm:t>
    </dgm:pt>
    <dgm:pt modelId="{8463AAFA-2A0B-4417-AB67-8CA27967C728}" type="parTrans" cxnId="{3634BC73-170C-404E-8336-D677B673C066}">
      <dgm:prSet/>
      <dgm:spPr/>
      <dgm:t>
        <a:bodyPr/>
        <a:lstStyle/>
        <a:p>
          <a:endParaRPr lang="en-US"/>
        </a:p>
      </dgm:t>
    </dgm:pt>
    <dgm:pt modelId="{A1ADC9F8-3E3B-46A6-8AE3-F51242EE8987}" type="sibTrans" cxnId="{3634BC73-170C-404E-8336-D677B673C066}">
      <dgm:prSet/>
      <dgm:spPr/>
      <dgm:t>
        <a:bodyPr/>
        <a:lstStyle/>
        <a:p>
          <a:endParaRPr lang="en-US"/>
        </a:p>
      </dgm:t>
    </dgm:pt>
    <dgm:pt modelId="{24FFCF7B-143D-4F14-A989-6D5BB287F30F}">
      <dgm:prSet phldrT="[Text]"/>
      <dgm:spPr/>
      <dgm:t>
        <a:bodyPr/>
        <a:lstStyle/>
        <a:p>
          <a:r>
            <a:rPr lang="en-US" dirty="0" smtClean="0"/>
            <a:t>Useful Distinctions</a:t>
          </a:r>
          <a:endParaRPr lang="en-US" dirty="0"/>
        </a:p>
      </dgm:t>
    </dgm:pt>
    <dgm:pt modelId="{3D55F21D-BFF6-405B-AA38-1FCFB575E32D}" type="parTrans" cxnId="{639E6AFC-40B7-4ACC-8860-2A57AB8ACA26}">
      <dgm:prSet/>
      <dgm:spPr/>
      <dgm:t>
        <a:bodyPr/>
        <a:lstStyle/>
        <a:p>
          <a:endParaRPr lang="en-US"/>
        </a:p>
      </dgm:t>
    </dgm:pt>
    <dgm:pt modelId="{AC945201-6B30-4918-93AF-9EE7AABDCFBA}" type="sibTrans" cxnId="{639E6AFC-40B7-4ACC-8860-2A57AB8ACA26}">
      <dgm:prSet/>
      <dgm:spPr/>
      <dgm:t>
        <a:bodyPr/>
        <a:lstStyle/>
        <a:p>
          <a:endParaRPr lang="en-US"/>
        </a:p>
      </dgm:t>
    </dgm:pt>
    <dgm:pt modelId="{DFB1497B-7721-490E-97F3-66C380782085}">
      <dgm:prSet/>
      <dgm:spPr/>
      <dgm:t>
        <a:bodyPr/>
        <a:lstStyle/>
        <a:p>
          <a:endParaRPr lang="en-US"/>
        </a:p>
      </dgm:t>
    </dgm:pt>
    <dgm:pt modelId="{436AB4C2-A925-4DB8-975E-72256C9C849C}" type="parTrans" cxnId="{BBCFE5DD-2105-4B43-8B03-9E3BA6DCE371}">
      <dgm:prSet/>
      <dgm:spPr/>
      <dgm:t>
        <a:bodyPr/>
        <a:lstStyle/>
        <a:p>
          <a:endParaRPr lang="en-US"/>
        </a:p>
      </dgm:t>
    </dgm:pt>
    <dgm:pt modelId="{0DD24FB7-2FF8-4542-AF00-04B79771615C}" type="sibTrans" cxnId="{BBCFE5DD-2105-4B43-8B03-9E3BA6DCE371}">
      <dgm:prSet/>
      <dgm:spPr/>
      <dgm:t>
        <a:bodyPr/>
        <a:lstStyle/>
        <a:p>
          <a:endParaRPr lang="en-US"/>
        </a:p>
      </dgm:t>
    </dgm:pt>
    <dgm:pt modelId="{9685558F-E1C4-4245-BE58-CAEFA546CBE2}" type="pres">
      <dgm:prSet presAssocID="{09F086DA-EC82-4274-937E-7EEF14522806}" presName="mainComposite" presStyleCnt="0">
        <dgm:presLayoutVars>
          <dgm:chPref val="1"/>
          <dgm:dir/>
          <dgm:animOne val="branch"/>
          <dgm:animLvl val="lvl"/>
          <dgm:resizeHandles val="exact"/>
        </dgm:presLayoutVars>
      </dgm:prSet>
      <dgm:spPr/>
      <dgm:t>
        <a:bodyPr/>
        <a:lstStyle/>
        <a:p>
          <a:endParaRPr lang="en-US"/>
        </a:p>
      </dgm:t>
    </dgm:pt>
    <dgm:pt modelId="{D8EAE9C3-6B47-4943-97AA-F0EA1636C421}" type="pres">
      <dgm:prSet presAssocID="{09F086DA-EC82-4274-937E-7EEF14522806}" presName="hierFlow" presStyleCnt="0"/>
      <dgm:spPr/>
    </dgm:pt>
    <dgm:pt modelId="{DEED548C-D6F5-43DC-A882-0BF708C12050}" type="pres">
      <dgm:prSet presAssocID="{09F086DA-EC82-4274-937E-7EEF14522806}" presName="firstBuf" presStyleCnt="0"/>
      <dgm:spPr/>
    </dgm:pt>
    <dgm:pt modelId="{426C4720-3827-4991-ABEE-7696CAE83CE6}" type="pres">
      <dgm:prSet presAssocID="{09F086DA-EC82-4274-937E-7EEF14522806}" presName="hierChild1" presStyleCnt="0">
        <dgm:presLayoutVars>
          <dgm:chPref val="1"/>
          <dgm:animOne val="branch"/>
          <dgm:animLvl val="lvl"/>
        </dgm:presLayoutVars>
      </dgm:prSet>
      <dgm:spPr/>
    </dgm:pt>
    <dgm:pt modelId="{55D6A8C4-64DF-4F7E-8F43-7B7E73CC18CE}" type="pres">
      <dgm:prSet presAssocID="{C83B6DF0-BFFB-4C69-8D69-68CA5120A3CF}" presName="Name14" presStyleCnt="0"/>
      <dgm:spPr/>
    </dgm:pt>
    <dgm:pt modelId="{6F22D48A-6EF7-4CA1-BAB0-AB2160254B80}" type="pres">
      <dgm:prSet presAssocID="{C83B6DF0-BFFB-4C69-8D69-68CA5120A3CF}" presName="level1Shape" presStyleLbl="node0" presStyleIdx="0" presStyleCnt="1">
        <dgm:presLayoutVars>
          <dgm:chPref val="3"/>
        </dgm:presLayoutVars>
      </dgm:prSet>
      <dgm:spPr/>
      <dgm:t>
        <a:bodyPr/>
        <a:lstStyle/>
        <a:p>
          <a:endParaRPr lang="en-US"/>
        </a:p>
      </dgm:t>
    </dgm:pt>
    <dgm:pt modelId="{40C930DA-6E7E-4680-8095-DF6BF5E3D6AD}" type="pres">
      <dgm:prSet presAssocID="{C83B6DF0-BFFB-4C69-8D69-68CA5120A3CF}" presName="hierChild2" presStyleCnt="0"/>
      <dgm:spPr/>
    </dgm:pt>
    <dgm:pt modelId="{971A1B10-E773-4709-961A-9997631B311E}" type="pres">
      <dgm:prSet presAssocID="{50D97B6B-F919-4615-B1FA-641718B0BB23}" presName="Name19" presStyleLbl="parChTrans1D2" presStyleIdx="0" presStyleCnt="3"/>
      <dgm:spPr/>
      <dgm:t>
        <a:bodyPr/>
        <a:lstStyle/>
        <a:p>
          <a:endParaRPr lang="en-US"/>
        </a:p>
      </dgm:t>
    </dgm:pt>
    <dgm:pt modelId="{592841A8-5C07-4F2D-9BE1-258EA729DA11}" type="pres">
      <dgm:prSet presAssocID="{7F866B98-AFEE-4B63-8D67-E4CC5BAFE85D}" presName="Name21" presStyleCnt="0"/>
      <dgm:spPr/>
    </dgm:pt>
    <dgm:pt modelId="{02D97D5F-5663-4915-A1CE-F8914C1D3023}" type="pres">
      <dgm:prSet presAssocID="{7F866B98-AFEE-4B63-8D67-E4CC5BAFE85D}" presName="level2Shape" presStyleLbl="node2" presStyleIdx="0" presStyleCnt="3"/>
      <dgm:spPr/>
      <dgm:t>
        <a:bodyPr/>
        <a:lstStyle/>
        <a:p>
          <a:endParaRPr lang="en-US"/>
        </a:p>
      </dgm:t>
    </dgm:pt>
    <dgm:pt modelId="{FE89083C-E8E8-4C67-93E8-55049E35CB44}" type="pres">
      <dgm:prSet presAssocID="{7F866B98-AFEE-4B63-8D67-E4CC5BAFE85D}" presName="hierChild3" presStyleCnt="0"/>
      <dgm:spPr/>
    </dgm:pt>
    <dgm:pt modelId="{2C004C12-8464-48C3-BA04-C06CB9E5240C}" type="pres">
      <dgm:prSet presAssocID="{0FA193AC-FA74-467B-8479-139BFDB4DA24}" presName="Name19" presStyleLbl="parChTrans1D2" presStyleIdx="1" presStyleCnt="3"/>
      <dgm:spPr/>
      <dgm:t>
        <a:bodyPr/>
        <a:lstStyle/>
        <a:p>
          <a:endParaRPr lang="en-US"/>
        </a:p>
      </dgm:t>
    </dgm:pt>
    <dgm:pt modelId="{10E32168-1B22-4AA7-828D-0B67E469791F}" type="pres">
      <dgm:prSet presAssocID="{2E2DBC9E-7505-46BF-86BD-DCA5087A6106}" presName="Name21" presStyleCnt="0"/>
      <dgm:spPr/>
    </dgm:pt>
    <dgm:pt modelId="{BA8337E9-6B87-4293-AC06-EFAEEBF93320}" type="pres">
      <dgm:prSet presAssocID="{2E2DBC9E-7505-46BF-86BD-DCA5087A6106}" presName="level2Shape" presStyleLbl="node2" presStyleIdx="1" presStyleCnt="3"/>
      <dgm:spPr/>
      <dgm:t>
        <a:bodyPr/>
        <a:lstStyle/>
        <a:p>
          <a:endParaRPr lang="en-US"/>
        </a:p>
      </dgm:t>
    </dgm:pt>
    <dgm:pt modelId="{EBE10A8B-FB39-4F33-9717-0C5AB627BD8C}" type="pres">
      <dgm:prSet presAssocID="{2E2DBC9E-7505-46BF-86BD-DCA5087A6106}" presName="hierChild3" presStyleCnt="0"/>
      <dgm:spPr/>
    </dgm:pt>
    <dgm:pt modelId="{F8AFE8A5-D174-4E3A-B174-E1D7625D0605}" type="pres">
      <dgm:prSet presAssocID="{436AB4C2-A925-4DB8-975E-72256C9C849C}" presName="Name19" presStyleLbl="parChTrans1D2" presStyleIdx="2" presStyleCnt="3"/>
      <dgm:spPr/>
      <dgm:t>
        <a:bodyPr/>
        <a:lstStyle/>
        <a:p>
          <a:endParaRPr lang="en-US"/>
        </a:p>
      </dgm:t>
    </dgm:pt>
    <dgm:pt modelId="{A1BBC927-7634-4232-AFA4-98C0AB013CEF}" type="pres">
      <dgm:prSet presAssocID="{DFB1497B-7721-490E-97F3-66C380782085}" presName="Name21" presStyleCnt="0"/>
      <dgm:spPr/>
    </dgm:pt>
    <dgm:pt modelId="{17AC7C4F-A449-455E-A3AD-BC834016343B}" type="pres">
      <dgm:prSet presAssocID="{DFB1497B-7721-490E-97F3-66C380782085}" presName="level2Shape" presStyleLbl="node2" presStyleIdx="2" presStyleCnt="3"/>
      <dgm:spPr/>
      <dgm:t>
        <a:bodyPr/>
        <a:lstStyle/>
        <a:p>
          <a:endParaRPr lang="en-US"/>
        </a:p>
      </dgm:t>
    </dgm:pt>
    <dgm:pt modelId="{B8B4F109-C23F-40D5-BBCD-62851EE5372A}" type="pres">
      <dgm:prSet presAssocID="{DFB1497B-7721-490E-97F3-66C380782085}" presName="hierChild3" presStyleCnt="0"/>
      <dgm:spPr/>
    </dgm:pt>
    <dgm:pt modelId="{F31D7F93-1D9E-4C9C-8225-7B476914A910}" type="pres">
      <dgm:prSet presAssocID="{09F086DA-EC82-4274-937E-7EEF14522806}" presName="bgShapesFlow" presStyleCnt="0"/>
      <dgm:spPr/>
    </dgm:pt>
    <dgm:pt modelId="{9C8EE23B-FF0E-4FCD-821B-412CF5B63847}" type="pres">
      <dgm:prSet presAssocID="{C83ACB2B-209C-4322-8541-152B50A4EF0F}" presName="rectComp" presStyleCnt="0"/>
      <dgm:spPr/>
    </dgm:pt>
    <dgm:pt modelId="{58F94B9F-1035-4972-9CAB-FA8F5AA976B6}" type="pres">
      <dgm:prSet presAssocID="{C83ACB2B-209C-4322-8541-152B50A4EF0F}" presName="bgRect" presStyleLbl="bgShp" presStyleIdx="0" presStyleCnt="2"/>
      <dgm:spPr/>
      <dgm:t>
        <a:bodyPr/>
        <a:lstStyle/>
        <a:p>
          <a:endParaRPr lang="en-US"/>
        </a:p>
      </dgm:t>
    </dgm:pt>
    <dgm:pt modelId="{3267088F-C39E-4EBB-BCD4-0DDBB7FC63A5}" type="pres">
      <dgm:prSet presAssocID="{C83ACB2B-209C-4322-8541-152B50A4EF0F}" presName="bgRectTx" presStyleLbl="bgShp" presStyleIdx="0" presStyleCnt="2">
        <dgm:presLayoutVars>
          <dgm:bulletEnabled val="1"/>
        </dgm:presLayoutVars>
      </dgm:prSet>
      <dgm:spPr/>
      <dgm:t>
        <a:bodyPr/>
        <a:lstStyle/>
        <a:p>
          <a:endParaRPr lang="en-US"/>
        </a:p>
      </dgm:t>
    </dgm:pt>
    <dgm:pt modelId="{4069FD1A-329C-43AC-B611-D209BB1B5526}" type="pres">
      <dgm:prSet presAssocID="{C83ACB2B-209C-4322-8541-152B50A4EF0F}" presName="spComp" presStyleCnt="0"/>
      <dgm:spPr/>
    </dgm:pt>
    <dgm:pt modelId="{94E8C7B5-1059-4670-A2FE-230B3981005B}" type="pres">
      <dgm:prSet presAssocID="{C83ACB2B-209C-4322-8541-152B50A4EF0F}" presName="vSp" presStyleCnt="0"/>
      <dgm:spPr/>
    </dgm:pt>
    <dgm:pt modelId="{16959D82-5D34-4612-99B0-760DD546CE47}" type="pres">
      <dgm:prSet presAssocID="{24FFCF7B-143D-4F14-A989-6D5BB287F30F}" presName="rectComp" presStyleCnt="0"/>
      <dgm:spPr/>
    </dgm:pt>
    <dgm:pt modelId="{4E0AB939-FBF1-4D9F-813F-C42914C124CF}" type="pres">
      <dgm:prSet presAssocID="{24FFCF7B-143D-4F14-A989-6D5BB287F30F}" presName="bgRect" presStyleLbl="bgShp" presStyleIdx="1" presStyleCnt="2" custLinFactNeighborX="435" custLinFactNeighborY="-1196"/>
      <dgm:spPr/>
      <dgm:t>
        <a:bodyPr/>
        <a:lstStyle/>
        <a:p>
          <a:endParaRPr lang="en-US"/>
        </a:p>
      </dgm:t>
    </dgm:pt>
    <dgm:pt modelId="{0E617578-09FD-4B4D-AA83-69CA324A7298}" type="pres">
      <dgm:prSet presAssocID="{24FFCF7B-143D-4F14-A989-6D5BB287F30F}" presName="bgRectTx" presStyleLbl="bgShp" presStyleIdx="1" presStyleCnt="2">
        <dgm:presLayoutVars>
          <dgm:bulletEnabled val="1"/>
        </dgm:presLayoutVars>
      </dgm:prSet>
      <dgm:spPr/>
      <dgm:t>
        <a:bodyPr/>
        <a:lstStyle/>
        <a:p>
          <a:endParaRPr lang="en-US"/>
        </a:p>
      </dgm:t>
    </dgm:pt>
  </dgm:ptLst>
  <dgm:cxnLst>
    <dgm:cxn modelId="{69C8E434-7851-4D6D-8A22-E4C037704404}" type="presOf" srcId="{50D97B6B-F919-4615-B1FA-641718B0BB23}" destId="{971A1B10-E773-4709-961A-9997631B311E}" srcOrd="0" destOrd="0" presId="urn:microsoft.com/office/officeart/2005/8/layout/hierarchy6"/>
    <dgm:cxn modelId="{D571BFBA-05B9-4533-8187-9CF939C19AFF}" type="presOf" srcId="{0FA193AC-FA74-467B-8479-139BFDB4DA24}" destId="{2C004C12-8464-48C3-BA04-C06CB9E5240C}" srcOrd="0" destOrd="0" presId="urn:microsoft.com/office/officeart/2005/8/layout/hierarchy6"/>
    <dgm:cxn modelId="{9088F0EE-5770-4FA7-866A-B52D9127CAAA}" type="presOf" srcId="{C83ACB2B-209C-4322-8541-152B50A4EF0F}" destId="{3267088F-C39E-4EBB-BCD4-0DDBB7FC63A5}" srcOrd="1" destOrd="0" presId="urn:microsoft.com/office/officeart/2005/8/layout/hierarchy6"/>
    <dgm:cxn modelId="{CC8078A7-7F6A-416F-B960-DAE7BE151D63}" srcId="{09F086DA-EC82-4274-937E-7EEF14522806}" destId="{C83B6DF0-BFFB-4C69-8D69-68CA5120A3CF}" srcOrd="0" destOrd="0" parTransId="{5C58DF0B-52DB-4505-8A1A-CA7F4C3367D8}" sibTransId="{40577008-70F6-4803-ADD5-74544E199AA2}"/>
    <dgm:cxn modelId="{FEA8B899-F218-4F67-956E-747D5F54E668}" type="presOf" srcId="{2E2DBC9E-7505-46BF-86BD-DCA5087A6106}" destId="{BA8337E9-6B87-4293-AC06-EFAEEBF93320}" srcOrd="0" destOrd="0" presId="urn:microsoft.com/office/officeart/2005/8/layout/hierarchy6"/>
    <dgm:cxn modelId="{296EFFC0-D110-4B47-BEFD-146BF80BEF83}" srcId="{C83B6DF0-BFFB-4C69-8D69-68CA5120A3CF}" destId="{2E2DBC9E-7505-46BF-86BD-DCA5087A6106}" srcOrd="1" destOrd="0" parTransId="{0FA193AC-FA74-467B-8479-139BFDB4DA24}" sibTransId="{DE2699D1-465E-49AE-9662-8715FD77EE85}"/>
    <dgm:cxn modelId="{639E6AFC-40B7-4ACC-8860-2A57AB8ACA26}" srcId="{09F086DA-EC82-4274-937E-7EEF14522806}" destId="{24FFCF7B-143D-4F14-A989-6D5BB287F30F}" srcOrd="2" destOrd="0" parTransId="{3D55F21D-BFF6-405B-AA38-1FCFB575E32D}" sibTransId="{AC945201-6B30-4918-93AF-9EE7AABDCFBA}"/>
    <dgm:cxn modelId="{BBCFE5DD-2105-4B43-8B03-9E3BA6DCE371}" srcId="{C83B6DF0-BFFB-4C69-8D69-68CA5120A3CF}" destId="{DFB1497B-7721-490E-97F3-66C380782085}" srcOrd="2" destOrd="0" parTransId="{436AB4C2-A925-4DB8-975E-72256C9C849C}" sibTransId="{0DD24FB7-2FF8-4542-AF00-04B79771615C}"/>
    <dgm:cxn modelId="{8AC8FB9B-3D49-42FD-9F50-B11766B85769}" type="presOf" srcId="{24FFCF7B-143D-4F14-A989-6D5BB287F30F}" destId="{4E0AB939-FBF1-4D9F-813F-C42914C124CF}" srcOrd="0" destOrd="0" presId="urn:microsoft.com/office/officeart/2005/8/layout/hierarchy6"/>
    <dgm:cxn modelId="{0F2628EF-4370-4AB2-A28E-F5E3B80FDFCB}" type="presOf" srcId="{24FFCF7B-143D-4F14-A989-6D5BB287F30F}" destId="{0E617578-09FD-4B4D-AA83-69CA324A7298}" srcOrd="1" destOrd="0" presId="urn:microsoft.com/office/officeart/2005/8/layout/hierarchy6"/>
    <dgm:cxn modelId="{235D9922-A47C-45FA-93FD-C41B71A1D630}" type="presOf" srcId="{09F086DA-EC82-4274-937E-7EEF14522806}" destId="{9685558F-E1C4-4245-BE58-CAEFA546CBE2}" srcOrd="0" destOrd="0" presId="urn:microsoft.com/office/officeart/2005/8/layout/hierarchy6"/>
    <dgm:cxn modelId="{CC94C25B-E74B-41E9-89FD-1FEA2EE6974B}" type="presOf" srcId="{C83ACB2B-209C-4322-8541-152B50A4EF0F}" destId="{58F94B9F-1035-4972-9CAB-FA8F5AA976B6}" srcOrd="0" destOrd="0" presId="urn:microsoft.com/office/officeart/2005/8/layout/hierarchy6"/>
    <dgm:cxn modelId="{998AD351-933C-460A-9BD0-3255E1DBA34F}" type="presOf" srcId="{7F866B98-AFEE-4B63-8D67-E4CC5BAFE85D}" destId="{02D97D5F-5663-4915-A1CE-F8914C1D3023}" srcOrd="0" destOrd="0" presId="urn:microsoft.com/office/officeart/2005/8/layout/hierarchy6"/>
    <dgm:cxn modelId="{9BF040E7-FB06-4A9D-A8D2-09B74CB90D5A}" type="presOf" srcId="{DFB1497B-7721-490E-97F3-66C380782085}" destId="{17AC7C4F-A449-455E-A3AD-BC834016343B}" srcOrd="0" destOrd="0" presId="urn:microsoft.com/office/officeart/2005/8/layout/hierarchy6"/>
    <dgm:cxn modelId="{3634BC73-170C-404E-8336-D677B673C066}" srcId="{09F086DA-EC82-4274-937E-7EEF14522806}" destId="{C83ACB2B-209C-4322-8541-152B50A4EF0F}" srcOrd="1" destOrd="0" parTransId="{8463AAFA-2A0B-4417-AB67-8CA27967C728}" sibTransId="{A1ADC9F8-3E3B-46A6-8AE3-F51242EE8987}"/>
    <dgm:cxn modelId="{F5743915-47F7-476E-AB86-329146525A83}" type="presOf" srcId="{436AB4C2-A925-4DB8-975E-72256C9C849C}" destId="{F8AFE8A5-D174-4E3A-B174-E1D7625D0605}" srcOrd="0" destOrd="0" presId="urn:microsoft.com/office/officeart/2005/8/layout/hierarchy6"/>
    <dgm:cxn modelId="{9590BA21-1A11-4B7C-BDE7-1458585F65D5}" type="presOf" srcId="{C83B6DF0-BFFB-4C69-8D69-68CA5120A3CF}" destId="{6F22D48A-6EF7-4CA1-BAB0-AB2160254B80}" srcOrd="0" destOrd="0" presId="urn:microsoft.com/office/officeart/2005/8/layout/hierarchy6"/>
    <dgm:cxn modelId="{9827E94B-2B29-45F0-B5DA-4BE0F3D673B1}" srcId="{C83B6DF0-BFFB-4C69-8D69-68CA5120A3CF}" destId="{7F866B98-AFEE-4B63-8D67-E4CC5BAFE85D}" srcOrd="0" destOrd="0" parTransId="{50D97B6B-F919-4615-B1FA-641718B0BB23}" sibTransId="{2ED4B55A-7F2E-4D49-A0D0-AC008C0FB7A7}"/>
    <dgm:cxn modelId="{C97BDCAF-46CF-4475-88EB-00D27A772ED0}" type="presParOf" srcId="{9685558F-E1C4-4245-BE58-CAEFA546CBE2}" destId="{D8EAE9C3-6B47-4943-97AA-F0EA1636C421}" srcOrd="0" destOrd="0" presId="urn:microsoft.com/office/officeart/2005/8/layout/hierarchy6"/>
    <dgm:cxn modelId="{60069666-8514-49F8-979C-AB408300B85F}" type="presParOf" srcId="{D8EAE9C3-6B47-4943-97AA-F0EA1636C421}" destId="{DEED548C-D6F5-43DC-A882-0BF708C12050}" srcOrd="0" destOrd="0" presId="urn:microsoft.com/office/officeart/2005/8/layout/hierarchy6"/>
    <dgm:cxn modelId="{E9AD0C7C-7CB3-41AD-8E41-5AB91E8A7296}" type="presParOf" srcId="{D8EAE9C3-6B47-4943-97AA-F0EA1636C421}" destId="{426C4720-3827-4991-ABEE-7696CAE83CE6}" srcOrd="1" destOrd="0" presId="urn:microsoft.com/office/officeart/2005/8/layout/hierarchy6"/>
    <dgm:cxn modelId="{215A2FBC-0D67-41C0-A622-DA8014BEC454}" type="presParOf" srcId="{426C4720-3827-4991-ABEE-7696CAE83CE6}" destId="{55D6A8C4-64DF-4F7E-8F43-7B7E73CC18CE}" srcOrd="0" destOrd="0" presId="urn:microsoft.com/office/officeart/2005/8/layout/hierarchy6"/>
    <dgm:cxn modelId="{7F093655-8C5C-421F-9B36-DE298A057915}" type="presParOf" srcId="{55D6A8C4-64DF-4F7E-8F43-7B7E73CC18CE}" destId="{6F22D48A-6EF7-4CA1-BAB0-AB2160254B80}" srcOrd="0" destOrd="0" presId="urn:microsoft.com/office/officeart/2005/8/layout/hierarchy6"/>
    <dgm:cxn modelId="{59D2B2D1-5CB9-4E8C-B115-23B99E575A95}" type="presParOf" srcId="{55D6A8C4-64DF-4F7E-8F43-7B7E73CC18CE}" destId="{40C930DA-6E7E-4680-8095-DF6BF5E3D6AD}" srcOrd="1" destOrd="0" presId="urn:microsoft.com/office/officeart/2005/8/layout/hierarchy6"/>
    <dgm:cxn modelId="{FC54B0BD-0886-4F44-893E-D841A6C70721}" type="presParOf" srcId="{40C930DA-6E7E-4680-8095-DF6BF5E3D6AD}" destId="{971A1B10-E773-4709-961A-9997631B311E}" srcOrd="0" destOrd="0" presId="urn:microsoft.com/office/officeart/2005/8/layout/hierarchy6"/>
    <dgm:cxn modelId="{9388CDAD-9AD4-48AE-B954-C3CBE9A3BBC8}" type="presParOf" srcId="{40C930DA-6E7E-4680-8095-DF6BF5E3D6AD}" destId="{592841A8-5C07-4F2D-9BE1-258EA729DA11}" srcOrd="1" destOrd="0" presId="urn:microsoft.com/office/officeart/2005/8/layout/hierarchy6"/>
    <dgm:cxn modelId="{291ECC3C-5810-4D86-A133-31F41697F68C}" type="presParOf" srcId="{592841A8-5C07-4F2D-9BE1-258EA729DA11}" destId="{02D97D5F-5663-4915-A1CE-F8914C1D3023}" srcOrd="0" destOrd="0" presId="urn:microsoft.com/office/officeart/2005/8/layout/hierarchy6"/>
    <dgm:cxn modelId="{F0B24016-ED3D-493A-9A54-22C9E7F9BB08}" type="presParOf" srcId="{592841A8-5C07-4F2D-9BE1-258EA729DA11}" destId="{FE89083C-E8E8-4C67-93E8-55049E35CB44}" srcOrd="1" destOrd="0" presId="urn:microsoft.com/office/officeart/2005/8/layout/hierarchy6"/>
    <dgm:cxn modelId="{66E8EA07-5A3E-49BA-BE3B-DCB977E71698}" type="presParOf" srcId="{40C930DA-6E7E-4680-8095-DF6BF5E3D6AD}" destId="{2C004C12-8464-48C3-BA04-C06CB9E5240C}" srcOrd="2" destOrd="0" presId="urn:microsoft.com/office/officeart/2005/8/layout/hierarchy6"/>
    <dgm:cxn modelId="{AC438D85-D878-4FFF-9DAA-26F02E6FEEA5}" type="presParOf" srcId="{40C930DA-6E7E-4680-8095-DF6BF5E3D6AD}" destId="{10E32168-1B22-4AA7-828D-0B67E469791F}" srcOrd="3" destOrd="0" presId="urn:microsoft.com/office/officeart/2005/8/layout/hierarchy6"/>
    <dgm:cxn modelId="{7AE48809-40A4-4527-88A7-2CEE8E5D6367}" type="presParOf" srcId="{10E32168-1B22-4AA7-828D-0B67E469791F}" destId="{BA8337E9-6B87-4293-AC06-EFAEEBF93320}" srcOrd="0" destOrd="0" presId="urn:microsoft.com/office/officeart/2005/8/layout/hierarchy6"/>
    <dgm:cxn modelId="{07749F8A-E0AA-4107-8E39-18549BDC125F}" type="presParOf" srcId="{10E32168-1B22-4AA7-828D-0B67E469791F}" destId="{EBE10A8B-FB39-4F33-9717-0C5AB627BD8C}" srcOrd="1" destOrd="0" presId="urn:microsoft.com/office/officeart/2005/8/layout/hierarchy6"/>
    <dgm:cxn modelId="{D0F38747-6F16-4FA9-B33C-8CB39DFD7575}" type="presParOf" srcId="{40C930DA-6E7E-4680-8095-DF6BF5E3D6AD}" destId="{F8AFE8A5-D174-4E3A-B174-E1D7625D0605}" srcOrd="4" destOrd="0" presId="urn:microsoft.com/office/officeart/2005/8/layout/hierarchy6"/>
    <dgm:cxn modelId="{325A5C12-0056-456E-8CE3-9FA42DC43A1B}" type="presParOf" srcId="{40C930DA-6E7E-4680-8095-DF6BF5E3D6AD}" destId="{A1BBC927-7634-4232-AFA4-98C0AB013CEF}" srcOrd="5" destOrd="0" presId="urn:microsoft.com/office/officeart/2005/8/layout/hierarchy6"/>
    <dgm:cxn modelId="{DB7F32AA-F4A9-4FF6-B842-45DC82E1A0E0}" type="presParOf" srcId="{A1BBC927-7634-4232-AFA4-98C0AB013CEF}" destId="{17AC7C4F-A449-455E-A3AD-BC834016343B}" srcOrd="0" destOrd="0" presId="urn:microsoft.com/office/officeart/2005/8/layout/hierarchy6"/>
    <dgm:cxn modelId="{FE00B22D-9953-496A-86A2-B42B27BFAB1F}" type="presParOf" srcId="{A1BBC927-7634-4232-AFA4-98C0AB013CEF}" destId="{B8B4F109-C23F-40D5-BBCD-62851EE5372A}" srcOrd="1" destOrd="0" presId="urn:microsoft.com/office/officeart/2005/8/layout/hierarchy6"/>
    <dgm:cxn modelId="{599310D0-6CCB-4E87-9969-72E3D4822E15}" type="presParOf" srcId="{9685558F-E1C4-4245-BE58-CAEFA546CBE2}" destId="{F31D7F93-1D9E-4C9C-8225-7B476914A910}" srcOrd="1" destOrd="0" presId="urn:microsoft.com/office/officeart/2005/8/layout/hierarchy6"/>
    <dgm:cxn modelId="{C707F891-9A87-4DE1-B6A4-15902BA3483F}" type="presParOf" srcId="{F31D7F93-1D9E-4C9C-8225-7B476914A910}" destId="{9C8EE23B-FF0E-4FCD-821B-412CF5B63847}" srcOrd="0" destOrd="0" presId="urn:microsoft.com/office/officeart/2005/8/layout/hierarchy6"/>
    <dgm:cxn modelId="{D296F86B-C48A-4CE1-8215-DD25BA61E632}" type="presParOf" srcId="{9C8EE23B-FF0E-4FCD-821B-412CF5B63847}" destId="{58F94B9F-1035-4972-9CAB-FA8F5AA976B6}" srcOrd="0" destOrd="0" presId="urn:microsoft.com/office/officeart/2005/8/layout/hierarchy6"/>
    <dgm:cxn modelId="{DFD0CB7D-0DE4-4151-9D32-0AA8DE4B6091}" type="presParOf" srcId="{9C8EE23B-FF0E-4FCD-821B-412CF5B63847}" destId="{3267088F-C39E-4EBB-BCD4-0DDBB7FC63A5}" srcOrd="1" destOrd="0" presId="urn:microsoft.com/office/officeart/2005/8/layout/hierarchy6"/>
    <dgm:cxn modelId="{F185F869-5599-4488-97DB-1B81D3E3C1A8}" type="presParOf" srcId="{F31D7F93-1D9E-4C9C-8225-7B476914A910}" destId="{4069FD1A-329C-43AC-B611-D209BB1B5526}" srcOrd="1" destOrd="0" presId="urn:microsoft.com/office/officeart/2005/8/layout/hierarchy6"/>
    <dgm:cxn modelId="{FC0891C4-EC96-4D0F-9F39-DAB00D8453B7}" type="presParOf" srcId="{4069FD1A-329C-43AC-B611-D209BB1B5526}" destId="{94E8C7B5-1059-4670-A2FE-230B3981005B}" srcOrd="0" destOrd="0" presId="urn:microsoft.com/office/officeart/2005/8/layout/hierarchy6"/>
    <dgm:cxn modelId="{5F654477-2311-4ED8-B18E-9BC89031C04E}" type="presParOf" srcId="{F31D7F93-1D9E-4C9C-8225-7B476914A910}" destId="{16959D82-5D34-4612-99B0-760DD546CE47}" srcOrd="2" destOrd="0" presId="urn:microsoft.com/office/officeart/2005/8/layout/hierarchy6"/>
    <dgm:cxn modelId="{901516D1-0853-4798-9333-978EC1CC9BA5}" type="presParOf" srcId="{16959D82-5D34-4612-99B0-760DD546CE47}" destId="{4E0AB939-FBF1-4D9F-813F-C42914C124CF}" srcOrd="0" destOrd="0" presId="urn:microsoft.com/office/officeart/2005/8/layout/hierarchy6"/>
    <dgm:cxn modelId="{8BB1FF6C-8ED8-478A-89A9-2A40DDB3EF5C}" type="presParOf" srcId="{16959D82-5D34-4612-99B0-760DD546CE47}" destId="{0E617578-09FD-4B4D-AA83-69CA324A7298}" srcOrd="1" destOrd="0" presId="urn:microsoft.com/office/officeart/2005/8/layout/hierarchy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AB939-FBF1-4D9F-813F-C42914C124CF}">
      <dsp:nvSpPr>
        <dsp:cNvPr id="0" name=""/>
        <dsp:cNvSpPr/>
      </dsp:nvSpPr>
      <dsp:spPr>
        <a:xfrm>
          <a:off x="0" y="2362205"/>
          <a:ext cx="7071942" cy="10676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Useful Distinctions</a:t>
          </a:r>
          <a:endParaRPr lang="en-US" sz="2500" kern="1200" dirty="0"/>
        </a:p>
      </dsp:txBody>
      <dsp:txXfrm>
        <a:off x="0" y="2362205"/>
        <a:ext cx="2121582" cy="1067697"/>
      </dsp:txXfrm>
    </dsp:sp>
    <dsp:sp modelId="{58F94B9F-1035-4972-9CAB-FA8F5AA976B6}">
      <dsp:nvSpPr>
        <dsp:cNvPr id="0" name=""/>
        <dsp:cNvSpPr/>
      </dsp:nvSpPr>
      <dsp:spPr>
        <a:xfrm>
          <a:off x="0" y="1129327"/>
          <a:ext cx="7071942" cy="10676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Legal Distinctions</a:t>
          </a:r>
          <a:endParaRPr lang="en-US" sz="2500" kern="1200" dirty="0"/>
        </a:p>
      </dsp:txBody>
      <dsp:txXfrm>
        <a:off x="0" y="1129327"/>
        <a:ext cx="2121582" cy="1067697"/>
      </dsp:txXfrm>
    </dsp:sp>
    <dsp:sp modelId="{6F22D48A-6EF7-4CA1-BAB0-AB2160254B80}">
      <dsp:nvSpPr>
        <dsp:cNvPr id="0" name=""/>
        <dsp:cNvSpPr/>
      </dsp:nvSpPr>
      <dsp:spPr>
        <a:xfrm>
          <a:off x="3858731" y="1218302"/>
          <a:ext cx="1334621" cy="8897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Private</a:t>
          </a:r>
          <a:endParaRPr lang="en-US" sz="1800" kern="1200" dirty="0">
            <a:solidFill>
              <a:schemeClr val="tx1"/>
            </a:solidFill>
          </a:endParaRPr>
        </a:p>
      </dsp:txBody>
      <dsp:txXfrm>
        <a:off x="3884791" y="1244362"/>
        <a:ext cx="1282501" cy="837627"/>
      </dsp:txXfrm>
    </dsp:sp>
    <dsp:sp modelId="{971A1B10-E773-4709-961A-9997631B311E}">
      <dsp:nvSpPr>
        <dsp:cNvPr id="0" name=""/>
        <dsp:cNvSpPr/>
      </dsp:nvSpPr>
      <dsp:spPr>
        <a:xfrm>
          <a:off x="2791034" y="2108050"/>
          <a:ext cx="1735008" cy="355899"/>
        </a:xfrm>
        <a:custGeom>
          <a:avLst/>
          <a:gdLst/>
          <a:ahLst/>
          <a:cxnLst/>
          <a:rect l="0" t="0" r="0" b="0"/>
          <a:pathLst>
            <a:path>
              <a:moveTo>
                <a:pt x="1735008" y="0"/>
              </a:moveTo>
              <a:lnTo>
                <a:pt x="1735008" y="177949"/>
              </a:lnTo>
              <a:lnTo>
                <a:pt x="0" y="177949"/>
              </a:lnTo>
              <a:lnTo>
                <a:pt x="0" y="355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97D5F-5663-4915-A1CE-F8914C1D3023}">
      <dsp:nvSpPr>
        <dsp:cNvPr id="0" name=""/>
        <dsp:cNvSpPr/>
      </dsp:nvSpPr>
      <dsp:spPr>
        <a:xfrm>
          <a:off x="2123723" y="2463949"/>
          <a:ext cx="1334621" cy="8897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Family</a:t>
          </a:r>
          <a:endParaRPr lang="en-US" sz="1800" kern="1200" dirty="0"/>
        </a:p>
      </dsp:txBody>
      <dsp:txXfrm>
        <a:off x="2149783" y="2490009"/>
        <a:ext cx="1282501" cy="837627"/>
      </dsp:txXfrm>
    </dsp:sp>
    <dsp:sp modelId="{2C004C12-8464-48C3-BA04-C06CB9E5240C}">
      <dsp:nvSpPr>
        <dsp:cNvPr id="0" name=""/>
        <dsp:cNvSpPr/>
      </dsp:nvSpPr>
      <dsp:spPr>
        <a:xfrm>
          <a:off x="4480322" y="2108050"/>
          <a:ext cx="91440" cy="355899"/>
        </a:xfrm>
        <a:custGeom>
          <a:avLst/>
          <a:gdLst/>
          <a:ahLst/>
          <a:cxnLst/>
          <a:rect l="0" t="0" r="0" b="0"/>
          <a:pathLst>
            <a:path>
              <a:moveTo>
                <a:pt x="45720" y="0"/>
              </a:moveTo>
              <a:lnTo>
                <a:pt x="45720" y="355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8337E9-6B87-4293-AC06-EFAEEBF93320}">
      <dsp:nvSpPr>
        <dsp:cNvPr id="0" name=""/>
        <dsp:cNvSpPr/>
      </dsp:nvSpPr>
      <dsp:spPr>
        <a:xfrm>
          <a:off x="3858731" y="2463949"/>
          <a:ext cx="1334621" cy="8897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Professional</a:t>
          </a:r>
          <a:endParaRPr lang="en-US" sz="1800" kern="1200" dirty="0">
            <a:solidFill>
              <a:schemeClr val="tx1"/>
            </a:solidFill>
          </a:endParaRPr>
        </a:p>
      </dsp:txBody>
      <dsp:txXfrm>
        <a:off x="3884791" y="2490009"/>
        <a:ext cx="1282501" cy="837627"/>
      </dsp:txXfrm>
    </dsp:sp>
    <dsp:sp modelId="{F8AFE8A5-D174-4E3A-B174-E1D7625D0605}">
      <dsp:nvSpPr>
        <dsp:cNvPr id="0" name=""/>
        <dsp:cNvSpPr/>
      </dsp:nvSpPr>
      <dsp:spPr>
        <a:xfrm>
          <a:off x="4526042" y="2108050"/>
          <a:ext cx="1735008" cy="355899"/>
        </a:xfrm>
        <a:custGeom>
          <a:avLst/>
          <a:gdLst/>
          <a:ahLst/>
          <a:cxnLst/>
          <a:rect l="0" t="0" r="0" b="0"/>
          <a:pathLst>
            <a:path>
              <a:moveTo>
                <a:pt x="0" y="0"/>
              </a:moveTo>
              <a:lnTo>
                <a:pt x="0" y="177949"/>
              </a:lnTo>
              <a:lnTo>
                <a:pt x="1735008" y="177949"/>
              </a:lnTo>
              <a:lnTo>
                <a:pt x="1735008" y="355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AC7C4F-A449-455E-A3AD-BC834016343B}">
      <dsp:nvSpPr>
        <dsp:cNvPr id="0" name=""/>
        <dsp:cNvSpPr/>
      </dsp:nvSpPr>
      <dsp:spPr>
        <a:xfrm>
          <a:off x="5593740" y="2463949"/>
          <a:ext cx="1334621" cy="8897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endParaRPr lang="en-US" sz="3800" kern="1200"/>
        </a:p>
      </dsp:txBody>
      <dsp:txXfrm>
        <a:off x="5619800" y="2490009"/>
        <a:ext cx="1282501" cy="8376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0.88462</cdr:x>
      <cdr:y>0.74981</cdr:y>
    </cdr:from>
    <cdr:to>
      <cdr:x>1</cdr:x>
      <cdr:y>0.93344</cdr:y>
    </cdr:to>
    <cdr:sp macro="" textlink="">
      <cdr:nvSpPr>
        <cdr:cNvPr id="2" name="TextBox 1"/>
        <cdr:cNvSpPr txBox="1"/>
      </cdr:nvSpPr>
      <cdr:spPr>
        <a:xfrm xmlns:a="http://schemas.openxmlformats.org/drawingml/2006/main">
          <a:off x="7086600" y="3733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0.875</cdr:x>
      <cdr:y>0.81102</cdr:y>
    </cdr:from>
    <cdr:to>
      <cdr:x>0.99038</cdr:x>
      <cdr:y>0.99464</cdr:y>
    </cdr:to>
    <cdr:sp macro="" textlink="">
      <cdr:nvSpPr>
        <cdr:cNvPr id="3" name="TextBox 2"/>
        <cdr:cNvSpPr txBox="1"/>
      </cdr:nvSpPr>
      <cdr:spPr>
        <a:xfrm xmlns:a="http://schemas.openxmlformats.org/drawingml/2006/main">
          <a:off x="6934200" y="4038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38653C8-B6F0-4F39-B663-14D60FCA09CF}" type="datetimeFigureOut">
              <a:rPr lang="en-US" smtClean="0"/>
              <a:t>4/8/2016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9E24ED6-4306-4633-84DD-AB98FF52F3F1}" type="slidenum">
              <a:rPr lang="en-US" smtClean="0"/>
              <a:t>‹#›</a:t>
            </a:fld>
            <a:endParaRPr lang="en-US"/>
          </a:p>
        </p:txBody>
      </p:sp>
    </p:spTree>
    <p:extLst>
      <p:ext uri="{BB962C8B-B14F-4D97-AF65-F5344CB8AC3E}">
        <p14:creationId xmlns:p14="http://schemas.microsoft.com/office/powerpoint/2010/main" val="727181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741ED0-E83A-4ABA-8FC4-C5429753EED1}" type="datetimeFigureOut">
              <a:rPr lang="en-US" smtClean="0"/>
              <a:t>4/8/2016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1E0EB6F-2B9B-4DE7-85EF-BE11E6DC31C5}" type="slidenum">
              <a:rPr lang="en-US" smtClean="0"/>
              <a:t>‹#›</a:t>
            </a:fld>
            <a:endParaRPr lang="en-US"/>
          </a:p>
        </p:txBody>
      </p:sp>
    </p:spTree>
    <p:extLst>
      <p:ext uri="{BB962C8B-B14F-4D97-AF65-F5344CB8AC3E}">
        <p14:creationId xmlns:p14="http://schemas.microsoft.com/office/powerpoint/2010/main" val="285626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three legal</a:t>
            </a:r>
            <a:r>
              <a:rPr lang="en-US" baseline="0" dirty="0" smtClean="0"/>
              <a:t> distinctions:  community, private, and operating. Within private foundations, there are family foundations, corporate foundations, and professional foundations. Support for faculty work generally comes from professional foundations, and occasionally from industry via corporate foundations.  Universities will have staff – either central or school/department-based – to help manage engagement with these foundations.  </a:t>
            </a:r>
            <a:endParaRPr lang="en-US" dirty="0"/>
          </a:p>
        </p:txBody>
      </p:sp>
      <p:sp>
        <p:nvSpPr>
          <p:cNvPr id="4" name="Slide Number Placeholder 3"/>
          <p:cNvSpPr>
            <a:spLocks noGrp="1"/>
          </p:cNvSpPr>
          <p:nvPr>
            <p:ph type="sldNum" sz="quarter" idx="10"/>
          </p:nvPr>
        </p:nvSpPr>
        <p:spPr/>
        <p:txBody>
          <a:bodyPr/>
          <a:lstStyle/>
          <a:p>
            <a:fld id="{61E0EB6F-2B9B-4DE7-85EF-BE11E6DC31C5}" type="slidenum">
              <a:rPr lang="en-US" smtClean="0"/>
              <a:t>5</a:t>
            </a:fld>
            <a:endParaRPr lang="en-US"/>
          </a:p>
        </p:txBody>
      </p:sp>
    </p:spTree>
    <p:extLst>
      <p:ext uri="{BB962C8B-B14F-4D97-AF65-F5344CB8AC3E}">
        <p14:creationId xmlns:p14="http://schemas.microsoft.com/office/powerpoint/2010/main" val="192618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0EB6F-2B9B-4DE7-85EF-BE11E6DC31C5}" type="slidenum">
              <a:rPr lang="en-US" smtClean="0"/>
              <a:t>6</a:t>
            </a:fld>
            <a:endParaRPr lang="en-US"/>
          </a:p>
        </p:txBody>
      </p:sp>
    </p:spTree>
    <p:extLst>
      <p:ext uri="{BB962C8B-B14F-4D97-AF65-F5344CB8AC3E}">
        <p14:creationId xmlns:p14="http://schemas.microsoft.com/office/powerpoint/2010/main" val="192618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0EB6F-2B9B-4DE7-85EF-BE11E6DC31C5}" type="slidenum">
              <a:rPr lang="en-US" smtClean="0"/>
              <a:t>7</a:t>
            </a:fld>
            <a:endParaRPr lang="en-US"/>
          </a:p>
        </p:txBody>
      </p:sp>
    </p:spTree>
    <p:extLst>
      <p:ext uri="{BB962C8B-B14F-4D97-AF65-F5344CB8AC3E}">
        <p14:creationId xmlns:p14="http://schemas.microsoft.com/office/powerpoint/2010/main" val="192618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E10E7445-1EB5-4106-9590-A8464B26D08B}" type="slidenum">
              <a:rPr lang="en-US" smtClean="0"/>
              <a:t>8</a:t>
            </a:fld>
            <a:endParaRPr lang="en-US"/>
          </a:p>
        </p:txBody>
      </p:sp>
    </p:spTree>
    <p:extLst>
      <p:ext uri="{BB962C8B-B14F-4D97-AF65-F5344CB8AC3E}">
        <p14:creationId xmlns:p14="http://schemas.microsoft.com/office/powerpoint/2010/main" val="656466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private foundations have an affinity to a specific disease or field of study/profession, and only provide funding in those areas.  More funding tends to support direct research vs. applied research/community engagement.  Most ARE peer reviewed.</a:t>
            </a:r>
            <a:endParaRPr lang="en-US" dirty="0"/>
          </a:p>
        </p:txBody>
      </p:sp>
      <p:sp>
        <p:nvSpPr>
          <p:cNvPr id="4" name="Slide Number Placeholder 3"/>
          <p:cNvSpPr>
            <a:spLocks noGrp="1"/>
          </p:cNvSpPr>
          <p:nvPr>
            <p:ph type="sldNum" sz="quarter" idx="10"/>
          </p:nvPr>
        </p:nvSpPr>
        <p:spPr/>
        <p:txBody>
          <a:bodyPr/>
          <a:lstStyle/>
          <a:p>
            <a:fld id="{61E0EB6F-2B9B-4DE7-85EF-BE11E6DC31C5}" type="slidenum">
              <a:rPr lang="en-US" smtClean="0"/>
              <a:t>12</a:t>
            </a:fld>
            <a:endParaRPr lang="en-US"/>
          </a:p>
        </p:txBody>
      </p:sp>
    </p:spTree>
    <p:extLst>
      <p:ext uri="{BB962C8B-B14F-4D97-AF65-F5344CB8AC3E}">
        <p14:creationId xmlns:p14="http://schemas.microsoft.com/office/powerpoint/2010/main" val="3621107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private foundations have an affinity to a specific disease or field of study/profession, and only provide funding in those areas.  More funding tends to support direct research vs. applied research/community engagement.  Most ARE peer reviewed.</a:t>
            </a:r>
            <a:endParaRPr lang="en-US" dirty="0"/>
          </a:p>
        </p:txBody>
      </p:sp>
      <p:sp>
        <p:nvSpPr>
          <p:cNvPr id="4" name="Slide Number Placeholder 3"/>
          <p:cNvSpPr>
            <a:spLocks noGrp="1"/>
          </p:cNvSpPr>
          <p:nvPr>
            <p:ph type="sldNum" sz="quarter" idx="10"/>
          </p:nvPr>
        </p:nvSpPr>
        <p:spPr/>
        <p:txBody>
          <a:bodyPr/>
          <a:lstStyle/>
          <a:p>
            <a:fld id="{61E0EB6F-2B9B-4DE7-85EF-BE11E6DC31C5}" type="slidenum">
              <a:rPr lang="en-US" smtClean="0"/>
              <a:t>13</a:t>
            </a:fld>
            <a:endParaRPr lang="en-US"/>
          </a:p>
        </p:txBody>
      </p:sp>
    </p:spTree>
    <p:extLst>
      <p:ext uri="{BB962C8B-B14F-4D97-AF65-F5344CB8AC3E}">
        <p14:creationId xmlns:p14="http://schemas.microsoft.com/office/powerpoint/2010/main" val="3621107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these specifically</a:t>
            </a:r>
            <a:r>
              <a:rPr lang="en-US" baseline="0" dirty="0" smtClean="0"/>
              <a:t> have early career  awards</a:t>
            </a:r>
            <a:endParaRPr lang="en-US" dirty="0"/>
          </a:p>
        </p:txBody>
      </p:sp>
      <p:sp>
        <p:nvSpPr>
          <p:cNvPr id="4" name="Slide Number Placeholder 3"/>
          <p:cNvSpPr>
            <a:spLocks noGrp="1"/>
          </p:cNvSpPr>
          <p:nvPr>
            <p:ph type="sldNum" sz="quarter" idx="10"/>
          </p:nvPr>
        </p:nvSpPr>
        <p:spPr/>
        <p:txBody>
          <a:bodyPr/>
          <a:lstStyle/>
          <a:p>
            <a:fld id="{61E0EB6F-2B9B-4DE7-85EF-BE11E6DC31C5}" type="slidenum">
              <a:rPr lang="en-US" smtClean="0"/>
              <a:t>14</a:t>
            </a:fld>
            <a:endParaRPr lang="en-US"/>
          </a:p>
        </p:txBody>
      </p:sp>
    </p:spTree>
    <p:extLst>
      <p:ext uri="{BB962C8B-B14F-4D97-AF65-F5344CB8AC3E}">
        <p14:creationId xmlns:p14="http://schemas.microsoft.com/office/powerpoint/2010/main" val="1435238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E10E7445-1EB5-4106-9590-A8464B26D08B}" type="slidenum">
              <a:rPr lang="en-US" smtClean="0"/>
              <a:t>15</a:t>
            </a:fld>
            <a:endParaRPr lang="en-US"/>
          </a:p>
        </p:txBody>
      </p:sp>
    </p:spTree>
    <p:extLst>
      <p:ext uri="{BB962C8B-B14F-4D97-AF65-F5344CB8AC3E}">
        <p14:creationId xmlns:p14="http://schemas.microsoft.com/office/powerpoint/2010/main" val="656466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432521-8D51-4FD3-A534-5EA7F9F05521}" type="datetime1">
              <a:rPr lang="en-US" smtClean="0">
                <a:solidFill>
                  <a:srgbClr val="E5CB0D"/>
                </a:solidFill>
              </a:rPr>
              <a:pPr/>
              <a:t>4/8/2016</a:t>
            </a:fld>
            <a:endParaRPr lang="en-US">
              <a:solidFill>
                <a:srgbClr val="E5CB0D"/>
              </a:solidFill>
            </a:endParaRPr>
          </a:p>
        </p:txBody>
      </p:sp>
      <p:sp>
        <p:nvSpPr>
          <p:cNvPr id="5" name="Footer Placeholder 4"/>
          <p:cNvSpPr>
            <a:spLocks noGrp="1"/>
          </p:cNvSpPr>
          <p:nvPr>
            <p:ph type="ftr" sz="quarter" idx="11"/>
          </p:nvPr>
        </p:nvSpPr>
        <p:spPr/>
        <p:txBody>
          <a:bodyPr/>
          <a:lstStyle/>
          <a:p>
            <a:endParaRPr lang="en-US">
              <a:solidFill>
                <a:srgbClr val="E5CB0D"/>
              </a:solidFill>
            </a:endParaRPr>
          </a:p>
        </p:txBody>
      </p:sp>
      <p:sp>
        <p:nvSpPr>
          <p:cNvPr id="6" name="Slide Number Placeholder 5"/>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235914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4E521-0E40-4514-8404-872D5ACC2DDE}" type="datetime1">
              <a:rPr lang="en-US" smtClean="0">
                <a:solidFill>
                  <a:srgbClr val="E5CB0D"/>
                </a:solidFill>
              </a:rPr>
              <a:pPr/>
              <a:t>4/8/2016</a:t>
            </a:fld>
            <a:endParaRPr lang="en-US">
              <a:solidFill>
                <a:srgbClr val="E5CB0D"/>
              </a:solidFill>
            </a:endParaRPr>
          </a:p>
        </p:txBody>
      </p:sp>
      <p:sp>
        <p:nvSpPr>
          <p:cNvPr id="6" name="Footer Placeholder 5"/>
          <p:cNvSpPr>
            <a:spLocks noGrp="1"/>
          </p:cNvSpPr>
          <p:nvPr>
            <p:ph type="ftr" sz="quarter" idx="11"/>
          </p:nvPr>
        </p:nvSpPr>
        <p:spPr/>
        <p:txBody>
          <a:bodyPr/>
          <a:lstStyle/>
          <a:p>
            <a:endParaRPr lang="en-US">
              <a:solidFill>
                <a:srgbClr val="E5CB0D"/>
              </a:solidFill>
            </a:endParaRPr>
          </a:p>
        </p:txBody>
      </p:sp>
      <p:sp>
        <p:nvSpPr>
          <p:cNvPr id="7" name="Slide Number Placeholder 6"/>
          <p:cNvSpPr>
            <a:spLocks noGrp="1"/>
          </p:cNvSpPr>
          <p:nvPr>
            <p:ph type="sldNum" sz="quarter" idx="12"/>
          </p:nvPr>
        </p:nvSpPr>
        <p:spPr/>
        <p:txBody>
          <a:bodyPr/>
          <a:lstStyle/>
          <a:p>
            <a:fld id="{D3160B46-7B01-4E96-887E-8A950926852C}"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7688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DC96558-7640-4DD4-909B-B897946DE250}" type="datetime1">
              <a:rPr lang="en-US" smtClean="0">
                <a:solidFill>
                  <a:srgbClr val="E5CB0D"/>
                </a:solidFill>
              </a:rPr>
              <a:pPr/>
              <a:t>4/8/2016</a:t>
            </a:fld>
            <a:endParaRPr lang="en-US">
              <a:solidFill>
                <a:srgbClr val="E5CB0D"/>
              </a:solidFill>
            </a:endParaRPr>
          </a:p>
        </p:txBody>
      </p:sp>
      <p:sp>
        <p:nvSpPr>
          <p:cNvPr id="9" name="Slide Number Placeholder 8"/>
          <p:cNvSpPr>
            <a:spLocks noGrp="1"/>
          </p:cNvSpPr>
          <p:nvPr>
            <p:ph type="sldNum" sz="quarter" idx="11"/>
          </p:nvPr>
        </p:nvSpPr>
        <p:spPr/>
        <p:txBody>
          <a:bodyPr/>
          <a:lstStyle/>
          <a:p>
            <a:fld id="{D3160B46-7B01-4E96-887E-8A950926852C}"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E5CB0D"/>
              </a:solidFill>
            </a:endParaRPr>
          </a:p>
        </p:txBody>
      </p:sp>
    </p:spTree>
    <p:extLst>
      <p:ext uri="{BB962C8B-B14F-4D97-AF65-F5344CB8AC3E}">
        <p14:creationId xmlns:p14="http://schemas.microsoft.com/office/powerpoint/2010/main" val="4783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731DD-9962-47C9-9B2A-57CFDC38F203}" type="datetime1">
              <a:rPr lang="en-US" smtClean="0">
                <a:solidFill>
                  <a:srgbClr val="E5CB0D"/>
                </a:solidFill>
              </a:rPr>
              <a:pPr/>
              <a:t>4/8/2016</a:t>
            </a:fld>
            <a:endParaRPr lang="en-US">
              <a:solidFill>
                <a:srgbClr val="E5CB0D"/>
              </a:solidFill>
            </a:endParaRPr>
          </a:p>
        </p:txBody>
      </p:sp>
      <p:sp>
        <p:nvSpPr>
          <p:cNvPr id="5" name="Footer Placeholder 4"/>
          <p:cNvSpPr>
            <a:spLocks noGrp="1"/>
          </p:cNvSpPr>
          <p:nvPr>
            <p:ph type="ftr" sz="quarter" idx="11"/>
          </p:nvPr>
        </p:nvSpPr>
        <p:spPr/>
        <p:txBody>
          <a:bodyPr/>
          <a:lstStyle/>
          <a:p>
            <a:endParaRPr lang="en-US">
              <a:solidFill>
                <a:srgbClr val="E5CB0D"/>
              </a:solidFill>
            </a:endParaRPr>
          </a:p>
        </p:txBody>
      </p:sp>
      <p:sp>
        <p:nvSpPr>
          <p:cNvPr id="6" name="Slide Number Placeholder 5"/>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964060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6197D-6F8E-4BAD-92B6-A488ADDAE7FD}" type="datetime1">
              <a:rPr lang="en-US" smtClean="0">
                <a:solidFill>
                  <a:srgbClr val="E5CB0D"/>
                </a:solidFill>
              </a:rPr>
              <a:pPr/>
              <a:t>4/8/2016</a:t>
            </a:fld>
            <a:endParaRPr lang="en-US">
              <a:solidFill>
                <a:srgbClr val="E5CB0D"/>
              </a:solidFill>
            </a:endParaRPr>
          </a:p>
        </p:txBody>
      </p:sp>
      <p:sp>
        <p:nvSpPr>
          <p:cNvPr id="5" name="Footer Placeholder 4"/>
          <p:cNvSpPr>
            <a:spLocks noGrp="1"/>
          </p:cNvSpPr>
          <p:nvPr>
            <p:ph type="ftr" sz="quarter" idx="11"/>
          </p:nvPr>
        </p:nvSpPr>
        <p:spPr/>
        <p:txBody>
          <a:bodyPr/>
          <a:lstStyle/>
          <a:p>
            <a:endParaRPr lang="en-US">
              <a:solidFill>
                <a:srgbClr val="E5CB0D"/>
              </a:solidFill>
            </a:endParaRPr>
          </a:p>
        </p:txBody>
      </p:sp>
      <p:sp>
        <p:nvSpPr>
          <p:cNvPr id="6" name="Slide Number Placeholder 5"/>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2742758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E6F43D-5422-4243-8818-2BEF5B3BF22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181783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6F43D-5422-4243-8818-2BEF5B3BF22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2124852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E6F43D-5422-4243-8818-2BEF5B3BF22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2340669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6F43D-5422-4243-8818-2BEF5B3BF22A}"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1240251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6F43D-5422-4243-8818-2BEF5B3BF22A}" type="datetimeFigureOut">
              <a:rPr lang="en-US" smtClean="0"/>
              <a:t>4/8/2016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4147257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E6F43D-5422-4243-8818-2BEF5B3BF22A}" type="datetimeFigureOut">
              <a:rPr lang="en-US" smtClean="0"/>
              <a:t>4/8/2016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278708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65D85-AE77-4388-9830-7863F1ADCA13}" type="datetime1">
              <a:rPr lang="en-US" smtClean="0">
                <a:solidFill>
                  <a:srgbClr val="E5CB0D"/>
                </a:solidFill>
              </a:rPr>
              <a:pPr/>
              <a:t>4/8/2016</a:t>
            </a:fld>
            <a:endParaRPr lang="en-US">
              <a:solidFill>
                <a:srgbClr val="E5CB0D"/>
              </a:solidFill>
            </a:endParaRPr>
          </a:p>
        </p:txBody>
      </p:sp>
      <p:sp>
        <p:nvSpPr>
          <p:cNvPr id="5" name="Footer Placeholder 4"/>
          <p:cNvSpPr>
            <a:spLocks noGrp="1"/>
          </p:cNvSpPr>
          <p:nvPr>
            <p:ph type="ftr" sz="quarter" idx="11"/>
          </p:nvPr>
        </p:nvSpPr>
        <p:spPr/>
        <p:txBody>
          <a:bodyPr/>
          <a:lstStyle/>
          <a:p>
            <a:endParaRPr lang="en-US">
              <a:solidFill>
                <a:srgbClr val="E5CB0D"/>
              </a:solidFill>
            </a:endParaRPr>
          </a:p>
        </p:txBody>
      </p:sp>
      <p:sp>
        <p:nvSpPr>
          <p:cNvPr id="6" name="Slide Number Placeholder 5"/>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4170050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6F43D-5422-4243-8818-2BEF5B3BF22A}" type="datetimeFigureOut">
              <a:rPr lang="en-US" smtClean="0"/>
              <a:t>4/8/2016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2575854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6F43D-5422-4243-8818-2BEF5B3BF22A}"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669457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6F43D-5422-4243-8818-2BEF5B3BF22A}"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38814010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6F43D-5422-4243-8818-2BEF5B3BF22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39140991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6F43D-5422-4243-8818-2BEF5B3BF22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22597-AC2F-4F08-B9BA-AC4C05DB6383}" type="slidenum">
              <a:rPr lang="en-US" smtClean="0"/>
              <a:t>‹#›</a:t>
            </a:fld>
            <a:endParaRPr lang="en-US"/>
          </a:p>
        </p:txBody>
      </p:sp>
    </p:spTree>
    <p:extLst>
      <p:ext uri="{BB962C8B-B14F-4D97-AF65-F5344CB8AC3E}">
        <p14:creationId xmlns:p14="http://schemas.microsoft.com/office/powerpoint/2010/main" val="28823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BBB78-0EE9-49B7-AB82-9559A5FDD8E4}" type="datetime1">
              <a:rPr lang="en-US" smtClean="0">
                <a:solidFill>
                  <a:srgbClr val="E5CB0D"/>
                </a:solidFill>
              </a:rPr>
              <a:pPr/>
              <a:t>4/8/2016</a:t>
            </a:fld>
            <a:endParaRPr lang="en-US">
              <a:solidFill>
                <a:srgbClr val="E5CB0D"/>
              </a:solidFill>
            </a:endParaRPr>
          </a:p>
        </p:txBody>
      </p:sp>
      <p:sp>
        <p:nvSpPr>
          <p:cNvPr id="5" name="Footer Placeholder 4"/>
          <p:cNvSpPr>
            <a:spLocks noGrp="1"/>
          </p:cNvSpPr>
          <p:nvPr>
            <p:ph type="ftr" sz="quarter" idx="11"/>
          </p:nvPr>
        </p:nvSpPr>
        <p:spPr/>
        <p:txBody>
          <a:bodyPr/>
          <a:lstStyle/>
          <a:p>
            <a:endParaRPr lang="en-US">
              <a:solidFill>
                <a:srgbClr val="E5CB0D"/>
              </a:solidFill>
            </a:endParaRPr>
          </a:p>
        </p:txBody>
      </p:sp>
      <p:sp>
        <p:nvSpPr>
          <p:cNvPr id="6" name="Slide Number Placeholder 5"/>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55105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BBB78-0EE9-49B7-AB82-9559A5FDD8E4}" type="datetime1">
              <a:rPr lang="en-US" smtClean="0">
                <a:solidFill>
                  <a:srgbClr val="E5CB0D"/>
                </a:solidFill>
              </a:rPr>
              <a:pPr/>
              <a:t>4/8/2016</a:t>
            </a:fld>
            <a:endParaRPr lang="en-US">
              <a:solidFill>
                <a:srgbClr val="E5CB0D"/>
              </a:solidFill>
            </a:endParaRPr>
          </a:p>
        </p:txBody>
      </p:sp>
      <p:sp>
        <p:nvSpPr>
          <p:cNvPr id="5" name="Footer Placeholder 4"/>
          <p:cNvSpPr>
            <a:spLocks noGrp="1"/>
          </p:cNvSpPr>
          <p:nvPr>
            <p:ph type="ftr" sz="quarter" idx="11"/>
          </p:nvPr>
        </p:nvSpPr>
        <p:spPr/>
        <p:txBody>
          <a:bodyPr/>
          <a:lstStyle/>
          <a:p>
            <a:endParaRPr lang="en-US">
              <a:solidFill>
                <a:srgbClr val="E5CB0D"/>
              </a:solidFill>
            </a:endParaRPr>
          </a:p>
        </p:txBody>
      </p:sp>
      <p:sp>
        <p:nvSpPr>
          <p:cNvPr id="6" name="Slide Number Placeholder 5"/>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397507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BBB78-0EE9-49B7-AB82-9559A5FDD8E4}" type="datetime1">
              <a:rPr lang="en-US" smtClean="0">
                <a:solidFill>
                  <a:srgbClr val="E5CB0D"/>
                </a:solidFill>
              </a:rPr>
              <a:pPr/>
              <a:t>4/8/2016</a:t>
            </a:fld>
            <a:endParaRPr lang="en-US">
              <a:solidFill>
                <a:srgbClr val="E5CB0D"/>
              </a:solidFill>
            </a:endParaRPr>
          </a:p>
        </p:txBody>
      </p:sp>
      <p:sp>
        <p:nvSpPr>
          <p:cNvPr id="5" name="Footer Placeholder 4"/>
          <p:cNvSpPr>
            <a:spLocks noGrp="1"/>
          </p:cNvSpPr>
          <p:nvPr>
            <p:ph type="ftr" sz="quarter" idx="11"/>
          </p:nvPr>
        </p:nvSpPr>
        <p:spPr/>
        <p:txBody>
          <a:bodyPr/>
          <a:lstStyle/>
          <a:p>
            <a:endParaRPr lang="en-US">
              <a:solidFill>
                <a:srgbClr val="E5CB0D"/>
              </a:solidFill>
            </a:endParaRPr>
          </a:p>
        </p:txBody>
      </p:sp>
      <p:sp>
        <p:nvSpPr>
          <p:cNvPr id="6" name="Slide Number Placeholder 5"/>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68765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0CDCED-5083-4F7B-AFE2-1FAF1179FA50}" type="datetime1">
              <a:rPr lang="en-US" smtClean="0">
                <a:solidFill>
                  <a:srgbClr val="E5CB0D"/>
                </a:solidFill>
              </a:rPr>
              <a:pPr/>
              <a:t>4/8/2016</a:t>
            </a:fld>
            <a:endParaRPr lang="en-US">
              <a:solidFill>
                <a:srgbClr val="E5CB0D"/>
              </a:solidFill>
            </a:endParaRPr>
          </a:p>
        </p:txBody>
      </p:sp>
      <p:sp>
        <p:nvSpPr>
          <p:cNvPr id="6" name="Footer Placeholder 5"/>
          <p:cNvSpPr>
            <a:spLocks noGrp="1"/>
          </p:cNvSpPr>
          <p:nvPr>
            <p:ph type="ftr" sz="quarter" idx="11"/>
          </p:nvPr>
        </p:nvSpPr>
        <p:spPr/>
        <p:txBody>
          <a:bodyPr/>
          <a:lstStyle/>
          <a:p>
            <a:endParaRPr lang="en-US">
              <a:solidFill>
                <a:srgbClr val="E5CB0D"/>
              </a:solidFill>
            </a:endParaRPr>
          </a:p>
        </p:txBody>
      </p:sp>
      <p:sp>
        <p:nvSpPr>
          <p:cNvPr id="7" name="Slide Number Placeholder 6"/>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369096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F656C0-F01D-4F48-94F3-0020CA1C6458}" type="datetime1">
              <a:rPr lang="en-US" smtClean="0">
                <a:solidFill>
                  <a:srgbClr val="E5CB0D"/>
                </a:solidFill>
              </a:rPr>
              <a:pPr/>
              <a:t>4/8/2016</a:t>
            </a:fld>
            <a:endParaRPr lang="en-US">
              <a:solidFill>
                <a:srgbClr val="E5CB0D"/>
              </a:solidFill>
            </a:endParaRPr>
          </a:p>
        </p:txBody>
      </p:sp>
      <p:sp>
        <p:nvSpPr>
          <p:cNvPr id="8" name="Footer Placeholder 7"/>
          <p:cNvSpPr>
            <a:spLocks noGrp="1"/>
          </p:cNvSpPr>
          <p:nvPr>
            <p:ph type="ftr" sz="quarter" idx="11"/>
          </p:nvPr>
        </p:nvSpPr>
        <p:spPr/>
        <p:txBody>
          <a:bodyPr/>
          <a:lstStyle/>
          <a:p>
            <a:endParaRPr lang="en-US">
              <a:solidFill>
                <a:srgbClr val="E5CB0D"/>
              </a:solidFill>
            </a:endParaRPr>
          </a:p>
        </p:txBody>
      </p:sp>
      <p:sp>
        <p:nvSpPr>
          <p:cNvPr id="9" name="Slide Number Placeholder 8"/>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188944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A21A0-A5A8-46AE-8C89-1535A7327839}" type="datetime1">
              <a:rPr lang="en-US" smtClean="0">
                <a:solidFill>
                  <a:srgbClr val="E5CB0D"/>
                </a:solidFill>
              </a:rPr>
              <a:pPr/>
              <a:t>4/8/2016</a:t>
            </a:fld>
            <a:endParaRPr lang="en-US">
              <a:solidFill>
                <a:srgbClr val="E5CB0D"/>
              </a:solidFill>
            </a:endParaRPr>
          </a:p>
        </p:txBody>
      </p:sp>
      <p:sp>
        <p:nvSpPr>
          <p:cNvPr id="4" name="Footer Placeholder 3"/>
          <p:cNvSpPr>
            <a:spLocks noGrp="1"/>
          </p:cNvSpPr>
          <p:nvPr>
            <p:ph type="ftr" sz="quarter" idx="11"/>
          </p:nvPr>
        </p:nvSpPr>
        <p:spPr/>
        <p:txBody>
          <a:bodyPr/>
          <a:lstStyle/>
          <a:p>
            <a:endParaRPr lang="en-US">
              <a:solidFill>
                <a:srgbClr val="E5CB0D"/>
              </a:solidFill>
            </a:endParaRPr>
          </a:p>
        </p:txBody>
      </p:sp>
      <p:sp>
        <p:nvSpPr>
          <p:cNvPr id="5" name="Slide Number Placeholder 4"/>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287744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87164-2013-43BA-BB94-8CC1A7EA82B8}" type="datetime1">
              <a:rPr lang="en-US" smtClean="0">
                <a:solidFill>
                  <a:srgbClr val="E5CB0D"/>
                </a:solidFill>
              </a:rPr>
              <a:pPr/>
              <a:t>4/8/2016</a:t>
            </a:fld>
            <a:endParaRPr lang="en-US">
              <a:solidFill>
                <a:srgbClr val="E5CB0D"/>
              </a:solidFill>
            </a:endParaRPr>
          </a:p>
        </p:txBody>
      </p:sp>
      <p:sp>
        <p:nvSpPr>
          <p:cNvPr id="3" name="Footer Placeholder 2"/>
          <p:cNvSpPr>
            <a:spLocks noGrp="1"/>
          </p:cNvSpPr>
          <p:nvPr>
            <p:ph type="ftr" sz="quarter" idx="11"/>
          </p:nvPr>
        </p:nvSpPr>
        <p:spPr/>
        <p:txBody>
          <a:bodyPr/>
          <a:lstStyle/>
          <a:p>
            <a:endParaRPr lang="en-US">
              <a:solidFill>
                <a:srgbClr val="E5CB0D"/>
              </a:solidFill>
            </a:endParaRPr>
          </a:p>
        </p:txBody>
      </p:sp>
      <p:sp>
        <p:nvSpPr>
          <p:cNvPr id="4" name="Slide Number Placeholder 3"/>
          <p:cNvSpPr>
            <a:spLocks noGrp="1"/>
          </p:cNvSpPr>
          <p:nvPr>
            <p:ph type="sldNum" sz="quarter" idx="12"/>
          </p:nvPr>
        </p:nvSpPr>
        <p:spPr/>
        <p:txBody>
          <a:bodyPr/>
          <a:lstStyle/>
          <a:p>
            <a:fld id="{D3160B46-7B01-4E96-887E-8A950926852C}" type="slidenum">
              <a:rPr lang="en-US" smtClean="0"/>
              <a:pPr/>
              <a:t>‹#›</a:t>
            </a:fld>
            <a:endParaRPr lang="en-US"/>
          </a:p>
        </p:txBody>
      </p:sp>
    </p:spTree>
    <p:extLst>
      <p:ext uri="{BB962C8B-B14F-4D97-AF65-F5344CB8AC3E}">
        <p14:creationId xmlns:p14="http://schemas.microsoft.com/office/powerpoint/2010/main" val="50634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3160B46-7B01-4E96-887E-8A950926852C}"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E5CB0D"/>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04666EB-C55C-4DF2-985F-C56DFB36DBFE}" type="datetime1">
              <a:rPr lang="en-US" smtClean="0">
                <a:solidFill>
                  <a:srgbClr val="E5CB0D"/>
                </a:solidFill>
              </a:rPr>
              <a:pPr/>
              <a:t>4/8/2016</a:t>
            </a:fld>
            <a:endParaRPr lang="en-US">
              <a:solidFill>
                <a:srgbClr val="E5CB0D"/>
              </a:solidFill>
            </a:endParaRPr>
          </a:p>
        </p:txBody>
      </p:sp>
    </p:spTree>
    <p:extLst>
      <p:ext uri="{BB962C8B-B14F-4D97-AF65-F5344CB8AC3E}">
        <p14:creationId xmlns:p14="http://schemas.microsoft.com/office/powerpoint/2010/main" val="128723689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34" r:id="rId4"/>
    <p:sldLayoutId id="2147483733"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6F43D-5422-4243-8818-2BEF5B3BF22A}" type="datetimeFigureOut">
              <a:rPr lang="en-US" smtClean="0"/>
              <a:t>4/8/2016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22597-AC2F-4F08-B9BA-AC4C05DB6383}" type="slidenum">
              <a:rPr lang="en-US" smtClean="0"/>
              <a:t>‹#›</a:t>
            </a:fld>
            <a:endParaRPr lang="en-US"/>
          </a:p>
        </p:txBody>
      </p:sp>
    </p:spTree>
    <p:extLst>
      <p:ext uri="{BB962C8B-B14F-4D97-AF65-F5344CB8AC3E}">
        <p14:creationId xmlns:p14="http://schemas.microsoft.com/office/powerpoint/2010/main" val="420948876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hyperlink" Target="https://bbrfoundation.org/apply-for-a-narsad-grant-from-the-brain-behavior-research-foundation" TargetMode="External"/><Relationship Id="rId13" Type="http://schemas.openxmlformats.org/officeDocument/2006/relationships/hyperlink" Target="http://www.hfsp.org/funding/research-grants" TargetMode="External"/><Relationship Id="rId3" Type="http://schemas.openxmlformats.org/officeDocument/2006/relationships/image" Target="../media/image3.png"/><Relationship Id="rId7" Type="http://schemas.openxmlformats.org/officeDocument/2006/relationships/hyperlink" Target="http://www.beckman-foundation.org/aob-postdoc-program-overview" TargetMode="External"/><Relationship Id="rId12" Type="http://schemas.openxmlformats.org/officeDocument/2006/relationships/hyperlink" Target="http://www.hhmi.org/programs/biomedical-research/early-career-scientist-progra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beckman-foundation.org/byi-qualifications" TargetMode="External"/><Relationship Id="rId11" Type="http://schemas.openxmlformats.org/officeDocument/2006/relationships/hyperlink" Target="https://www.packard.org/what-we-fund/conservation-and-science/science/packard-fellowships-for-science-and-engineering/" TargetMode="External"/><Relationship Id="rId5" Type="http://schemas.openxmlformats.org/officeDocument/2006/relationships/hyperlink" Target="http://www.sloan.org/sloan-research-fellowships/?L=rztziwupqkaahqqj" TargetMode="External"/><Relationship Id="rId10" Type="http://schemas.openxmlformats.org/officeDocument/2006/relationships/hyperlink" Target="http://www.damonrunyon.org/for_scientists/more/fellowship_award_overview#eligibility" TargetMode="External"/><Relationship Id="rId4" Type="http://schemas.openxmlformats.org/officeDocument/2006/relationships/image" Target="../media/image2.png"/><Relationship Id="rId9" Type="http://schemas.openxmlformats.org/officeDocument/2006/relationships/hyperlink" Target="http://www.bwfund.org/grant-programs/interfaces-science/career-awards-scientific-interface" TargetMode="External"/><Relationship Id="rId14" Type="http://schemas.openxmlformats.org/officeDocument/2006/relationships/hyperlink" Target="https://www.simonsfoundation.org/funding/funding-opportunities/life-sciences/simons-collaboration-on-the-origins-of-life-2016-postdoctoral-fellowship/"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kimmel.org/kimmel-scholars/" TargetMode="External"/><Relationship Id="rId13" Type="http://schemas.openxmlformats.org/officeDocument/2006/relationships/hyperlink" Target="http://www.marchofdimes.org/research/research-grants.aspx" TargetMode="External"/><Relationship Id="rId3" Type="http://schemas.openxmlformats.org/officeDocument/2006/relationships/image" Target="../media/image3.png"/><Relationship Id="rId7" Type="http://schemas.openxmlformats.org/officeDocument/2006/relationships/hyperlink" Target="http://www.wmkeck.org/grant-programs/research" TargetMode="External"/><Relationship Id="rId12" Type="http://schemas.openxmlformats.org/officeDocument/2006/relationships/hyperlink" Target="http://www.heart.org/HEARTORG/HealthcareResearch/Healthcare-Research_UCM_001093_SubHomePage.j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thehartwellfoundation.com/PrimaryMission.shtml" TargetMode="External"/><Relationship Id="rId11" Type="http://schemas.openxmlformats.org/officeDocument/2006/relationships/hyperlink" Target="http://www.acs.org/content/acs/en/funding-and-awards.html" TargetMode="External"/><Relationship Id="rId5" Type="http://schemas.openxmlformats.org/officeDocument/2006/relationships/hyperlink" Target="http://gcgh.grandchallenges.org/challenges" TargetMode="External"/><Relationship Id="rId15" Type="http://schemas.openxmlformats.org/officeDocument/2006/relationships/hyperlink" Target="http://www.whitehall.org/" TargetMode="External"/><Relationship Id="rId10" Type="http://schemas.openxmlformats.org/officeDocument/2006/relationships/hyperlink" Target="http://www.cancer.org/research/index" TargetMode="External"/><Relationship Id="rId4" Type="http://schemas.openxmlformats.org/officeDocument/2006/relationships/image" Target="../media/image2.png"/><Relationship Id="rId9" Type="http://schemas.openxmlformats.org/officeDocument/2006/relationships/hyperlink" Target="https://www.moore.org/programs/science" TargetMode="External"/><Relationship Id="rId14" Type="http://schemas.openxmlformats.org/officeDocument/2006/relationships/hyperlink" Target="http://www.pardeefoundation.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fconline.foundationcenter.org/search/member-index" TargetMode="External"/><Relationship Id="rId2" Type="http://schemas.openxmlformats.org/officeDocument/2006/relationships/hyperlink" Target="http://foundationcenter.org/"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hyperlink" Target="mailto:martinms@umich.edu"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mcelroya@umich.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990600"/>
            <a:ext cx="6629400" cy="2209800"/>
          </a:xfrm>
        </p:spPr>
        <p:txBody>
          <a:bodyPr/>
          <a:lstStyle/>
          <a:p>
            <a:pPr algn="ctr"/>
            <a:r>
              <a:rPr lang="en-US" sz="4000" dirty="0" smtClean="0"/>
              <a:t>NextProf Science 2016</a:t>
            </a:r>
            <a:br>
              <a:rPr lang="en-US" sz="4000" dirty="0" smtClean="0"/>
            </a:br>
            <a:r>
              <a:rPr lang="en-US" sz="1600" dirty="0" smtClean="0"/>
              <a:t/>
            </a:r>
            <a:br>
              <a:rPr lang="en-US" sz="1600" dirty="0" smtClean="0"/>
            </a:br>
            <a:r>
              <a:rPr lang="en-US" sz="3600" dirty="0" smtClean="0"/>
              <a:t>Foundation Funding </a:t>
            </a:r>
            <a:br>
              <a:rPr lang="en-US" sz="3600" dirty="0" smtClean="0"/>
            </a:br>
            <a:r>
              <a:rPr lang="en-US" sz="3600" dirty="0" smtClean="0"/>
              <a:t>to Support Faculty Research</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5592" y="3790502"/>
            <a:ext cx="1157408" cy="781498"/>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a:t>
            </a:fld>
            <a:endParaRPr lang="en-US"/>
          </a:p>
        </p:txBody>
      </p:sp>
      <p:sp>
        <p:nvSpPr>
          <p:cNvPr id="18" name="TextBox 17"/>
          <p:cNvSpPr txBox="1"/>
          <p:nvPr/>
        </p:nvSpPr>
        <p:spPr>
          <a:xfrm>
            <a:off x="838200" y="4572000"/>
            <a:ext cx="7117371" cy="1015663"/>
          </a:xfrm>
          <a:prstGeom prst="rect">
            <a:avLst/>
          </a:prstGeom>
          <a:noFill/>
        </p:spPr>
        <p:txBody>
          <a:bodyPr wrap="square" rtlCol="0">
            <a:spAutoFit/>
          </a:bodyPr>
          <a:lstStyle/>
          <a:p>
            <a:pPr algn="ctr"/>
            <a:r>
              <a:rPr lang="en-US" sz="2000" dirty="0" smtClean="0">
                <a:solidFill>
                  <a:srgbClr val="002060"/>
                </a:solidFill>
                <a:latin typeface="+mj-lt"/>
              </a:rPr>
              <a:t>Prepared by:</a:t>
            </a:r>
          </a:p>
          <a:p>
            <a:pPr algn="ctr"/>
            <a:r>
              <a:rPr lang="en-US" sz="2000" dirty="0" smtClean="0">
                <a:solidFill>
                  <a:srgbClr val="002060"/>
                </a:solidFill>
                <a:latin typeface="+mj-lt"/>
              </a:rPr>
              <a:t>University of Michigan</a:t>
            </a:r>
          </a:p>
          <a:p>
            <a:pPr algn="ctr"/>
            <a:r>
              <a:rPr lang="en-US" sz="2000" dirty="0" smtClean="0">
                <a:solidFill>
                  <a:srgbClr val="002060"/>
                </a:solidFill>
                <a:latin typeface="+mj-lt"/>
              </a:rPr>
              <a:t>Office of University Development -Foundation Relations</a:t>
            </a:r>
            <a:endParaRPr lang="en-US" sz="2000" dirty="0">
              <a:solidFill>
                <a:srgbClr val="002060"/>
              </a:solidFill>
              <a:latin typeface="+mj-lt"/>
            </a:endParaRPr>
          </a:p>
        </p:txBody>
      </p:sp>
      <p:sp>
        <p:nvSpPr>
          <p:cNvPr id="27" name="TextBox 26"/>
          <p:cNvSpPr txBox="1"/>
          <p:nvPr/>
        </p:nvSpPr>
        <p:spPr>
          <a:xfrm>
            <a:off x="1447800" y="5691426"/>
            <a:ext cx="5684229" cy="861774"/>
          </a:xfrm>
          <a:prstGeom prst="rect">
            <a:avLst/>
          </a:prstGeom>
          <a:noFill/>
        </p:spPr>
        <p:txBody>
          <a:bodyPr wrap="square" rtlCol="0">
            <a:spAutoFit/>
          </a:bodyPr>
          <a:lstStyle/>
          <a:p>
            <a:r>
              <a:rPr lang="en-US" sz="1600" dirty="0" smtClean="0">
                <a:solidFill>
                  <a:srgbClr val="002060"/>
                </a:solidFill>
                <a:latin typeface="+mj-lt"/>
                <a:cs typeface="Arial"/>
              </a:rPr>
              <a:t>Maureen S. Martin			Allison McElroy</a:t>
            </a:r>
          </a:p>
          <a:p>
            <a:r>
              <a:rPr lang="en-US" sz="1600" dirty="0" smtClean="0">
                <a:solidFill>
                  <a:srgbClr val="002060"/>
                </a:solidFill>
                <a:latin typeface="+mj-lt"/>
                <a:cs typeface="Arial"/>
              </a:rPr>
              <a:t>Executive Director			Associate Director</a:t>
            </a:r>
          </a:p>
          <a:p>
            <a:r>
              <a:rPr lang="en-US" sz="1600" dirty="0" smtClean="0">
                <a:solidFill>
                  <a:srgbClr val="002060"/>
                </a:solidFill>
                <a:latin typeface="+mj-lt"/>
                <a:cs typeface="Arial"/>
              </a:rPr>
              <a:t>martinms@umich.edu		mcelroy@umich.edu</a:t>
            </a:r>
            <a:endParaRPr lang="en-US" sz="1600" dirty="0">
              <a:solidFill>
                <a:srgbClr val="002060"/>
              </a:solidFill>
              <a:latin typeface="+mj-lt"/>
              <a:cs typeface="Arial"/>
            </a:endParaRPr>
          </a:p>
        </p:txBody>
      </p:sp>
    </p:spTree>
    <p:extLst>
      <p:ext uri="{BB962C8B-B14F-4D97-AF65-F5344CB8AC3E}">
        <p14:creationId xmlns:p14="http://schemas.microsoft.com/office/powerpoint/2010/main" val="2059471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sz="4000" dirty="0" smtClean="0"/>
              <a:t>How are foundations different?</a:t>
            </a: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10</a:t>
            </a:fld>
            <a:endParaRPr lang="en-US"/>
          </a:p>
        </p:txBody>
      </p:sp>
      <p:sp>
        <p:nvSpPr>
          <p:cNvPr id="7" name="TextBox 6"/>
          <p:cNvSpPr txBox="1"/>
          <p:nvPr/>
        </p:nvSpPr>
        <p:spPr>
          <a:xfrm>
            <a:off x="457200" y="990600"/>
            <a:ext cx="8001000" cy="5740033"/>
          </a:xfrm>
          <a:prstGeom prst="rect">
            <a:avLst/>
          </a:prstGeom>
          <a:noFill/>
        </p:spPr>
        <p:txBody>
          <a:bodyPr wrap="square" rtlCol="0">
            <a:spAutoFit/>
          </a:bodyPr>
          <a:lstStyle/>
          <a:p>
            <a:pPr>
              <a:spcBef>
                <a:spcPts val="1200"/>
              </a:spcBef>
              <a:defRPr/>
            </a:pPr>
            <a:r>
              <a:rPr lang="en-US" sz="2000" b="1" dirty="0" smtClean="0">
                <a:solidFill>
                  <a:srgbClr val="002060"/>
                </a:solidFill>
                <a:latin typeface="+mj-lt"/>
              </a:rPr>
              <a:t>Some are not peer-reviewed</a:t>
            </a:r>
            <a:endParaRPr lang="en-US" sz="2000" b="1" dirty="0">
              <a:solidFill>
                <a:srgbClr val="002060"/>
              </a:solidFill>
              <a:latin typeface="+mj-lt"/>
            </a:endParaRPr>
          </a:p>
          <a:p>
            <a:pPr marL="651510" lvl="1" indent="-285750">
              <a:spcBef>
                <a:spcPts val="600"/>
              </a:spcBef>
              <a:buFont typeface="Arial" panose="020B0604020202020204" pitchFamily="34" charset="0"/>
              <a:buChar char="•"/>
              <a:defRPr/>
            </a:pPr>
            <a:r>
              <a:rPr lang="en-US" dirty="0" smtClean="0">
                <a:solidFill>
                  <a:srgbClr val="002060"/>
                </a:solidFill>
                <a:latin typeface="+mj-lt"/>
              </a:rPr>
              <a:t>But </a:t>
            </a:r>
            <a:r>
              <a:rPr lang="en-US" dirty="0" smtClean="0">
                <a:solidFill>
                  <a:srgbClr val="002060"/>
                </a:solidFill>
                <a:latin typeface="+mj-lt"/>
              </a:rPr>
              <a:t>program </a:t>
            </a:r>
            <a:r>
              <a:rPr lang="en-US" dirty="0" smtClean="0">
                <a:solidFill>
                  <a:srgbClr val="002060"/>
                </a:solidFill>
                <a:latin typeface="+mj-lt"/>
              </a:rPr>
              <a:t>officers can be highly knowledgeable about program areas</a:t>
            </a:r>
          </a:p>
          <a:p>
            <a:pPr marL="651510" lvl="1" indent="-285750">
              <a:spcBef>
                <a:spcPts val="600"/>
              </a:spcBef>
              <a:buFont typeface="Arial" panose="020B0604020202020204" pitchFamily="34" charset="0"/>
              <a:buChar char="•"/>
              <a:defRPr/>
            </a:pPr>
            <a:r>
              <a:rPr lang="en-US" dirty="0" smtClean="0">
                <a:solidFill>
                  <a:srgbClr val="002060"/>
                </a:solidFill>
                <a:latin typeface="+mj-lt"/>
              </a:rPr>
              <a:t>Exceptions can include foundations that fund research</a:t>
            </a:r>
          </a:p>
          <a:p>
            <a:pPr>
              <a:spcBef>
                <a:spcPts val="1200"/>
              </a:spcBef>
              <a:defRPr/>
            </a:pPr>
            <a:r>
              <a:rPr lang="en-US" sz="2000" b="1" dirty="0" smtClean="0">
                <a:solidFill>
                  <a:srgbClr val="002060"/>
                </a:solidFill>
                <a:latin typeface="+mj-lt"/>
              </a:rPr>
              <a:t>Strong focus </a:t>
            </a:r>
            <a:r>
              <a:rPr lang="en-US" sz="2000" b="1" dirty="0">
                <a:solidFill>
                  <a:srgbClr val="002060"/>
                </a:solidFill>
                <a:latin typeface="+mj-lt"/>
              </a:rPr>
              <a:t>on </a:t>
            </a:r>
            <a:r>
              <a:rPr lang="en-US" sz="2000" b="1" u="sng" dirty="0">
                <a:solidFill>
                  <a:srgbClr val="002060"/>
                </a:solidFill>
                <a:latin typeface="+mj-lt"/>
              </a:rPr>
              <a:t>outcomes </a:t>
            </a:r>
            <a:r>
              <a:rPr lang="en-US" sz="2000" b="1" u="sng" dirty="0" smtClean="0">
                <a:solidFill>
                  <a:srgbClr val="002060"/>
                </a:solidFill>
                <a:latin typeface="+mj-lt"/>
              </a:rPr>
              <a:t>and impacts </a:t>
            </a:r>
            <a:r>
              <a:rPr lang="en-US" sz="2000" b="1" dirty="0" smtClean="0">
                <a:solidFill>
                  <a:srgbClr val="002060"/>
                </a:solidFill>
                <a:latin typeface="+mj-lt"/>
              </a:rPr>
              <a:t>in their focus areas</a:t>
            </a:r>
            <a:endParaRPr lang="en-US" sz="2000" b="1" dirty="0">
              <a:solidFill>
                <a:srgbClr val="002060"/>
              </a:solidFill>
              <a:latin typeface="+mj-lt"/>
            </a:endParaRPr>
          </a:p>
          <a:p>
            <a:pPr marL="651510" lvl="1" indent="-285750">
              <a:spcBef>
                <a:spcPts val="600"/>
              </a:spcBef>
              <a:buFont typeface="Arial" panose="020B0604020202020204" pitchFamily="34" charset="0"/>
              <a:buChar char="•"/>
              <a:defRPr/>
            </a:pPr>
            <a:r>
              <a:rPr lang="en-US" dirty="0">
                <a:solidFill>
                  <a:srgbClr val="002060"/>
                </a:solidFill>
                <a:latin typeface="+mj-lt"/>
              </a:rPr>
              <a:t>Does this </a:t>
            </a:r>
            <a:r>
              <a:rPr lang="en-US" b="1" dirty="0" smtClean="0">
                <a:solidFill>
                  <a:srgbClr val="002060"/>
                </a:solidFill>
                <a:latin typeface="+mj-lt"/>
              </a:rPr>
              <a:t>help solve </a:t>
            </a:r>
            <a:r>
              <a:rPr lang="en-US" dirty="0" smtClean="0">
                <a:solidFill>
                  <a:srgbClr val="002060"/>
                </a:solidFill>
                <a:latin typeface="+mj-lt"/>
              </a:rPr>
              <a:t>a problem of interest to the foundation? </a:t>
            </a:r>
          </a:p>
          <a:p>
            <a:pPr marL="651510" lvl="1" indent="-285750">
              <a:spcBef>
                <a:spcPts val="600"/>
              </a:spcBef>
              <a:buFont typeface="Arial" panose="020B0604020202020204" pitchFamily="34" charset="0"/>
              <a:buChar char="•"/>
              <a:defRPr/>
            </a:pPr>
            <a:r>
              <a:rPr lang="en-US" dirty="0" smtClean="0">
                <a:solidFill>
                  <a:srgbClr val="002060"/>
                </a:solidFill>
                <a:latin typeface="+mj-lt"/>
              </a:rPr>
              <a:t>How </a:t>
            </a:r>
            <a:r>
              <a:rPr lang="en-US" dirty="0">
                <a:solidFill>
                  <a:srgbClr val="002060"/>
                </a:solidFill>
                <a:latin typeface="+mj-lt"/>
              </a:rPr>
              <a:t>does it </a:t>
            </a:r>
            <a:r>
              <a:rPr lang="en-US" b="1" dirty="0">
                <a:solidFill>
                  <a:srgbClr val="002060"/>
                </a:solidFill>
                <a:latin typeface="+mj-lt"/>
              </a:rPr>
              <a:t>contribute</a:t>
            </a:r>
            <a:r>
              <a:rPr lang="en-US" dirty="0" smtClean="0">
                <a:solidFill>
                  <a:srgbClr val="002060"/>
                </a:solidFill>
                <a:latin typeface="+mj-lt"/>
              </a:rPr>
              <a:t>?  What will be </a:t>
            </a:r>
            <a:r>
              <a:rPr lang="en-US" b="1" dirty="0" smtClean="0">
                <a:solidFill>
                  <a:srgbClr val="002060"/>
                </a:solidFill>
                <a:latin typeface="+mj-lt"/>
              </a:rPr>
              <a:t>different</a:t>
            </a:r>
            <a:r>
              <a:rPr lang="en-US" dirty="0" smtClean="0">
                <a:solidFill>
                  <a:srgbClr val="002060"/>
                </a:solidFill>
                <a:latin typeface="+mj-lt"/>
              </a:rPr>
              <a:t>?</a:t>
            </a:r>
            <a:endParaRPr lang="en-US" dirty="0">
              <a:solidFill>
                <a:srgbClr val="002060"/>
              </a:solidFill>
              <a:latin typeface="+mj-lt"/>
            </a:endParaRPr>
          </a:p>
          <a:p>
            <a:pPr>
              <a:spcBef>
                <a:spcPts val="1200"/>
              </a:spcBef>
              <a:defRPr/>
            </a:pPr>
            <a:r>
              <a:rPr lang="en-US" sz="2000" b="1" dirty="0" smtClean="0">
                <a:solidFill>
                  <a:srgbClr val="002060"/>
                </a:solidFill>
                <a:latin typeface="+mj-lt"/>
              </a:rPr>
              <a:t>Focus on risky science</a:t>
            </a:r>
          </a:p>
          <a:p>
            <a:pPr marL="685800" lvl="1" indent="-282575">
              <a:spcBef>
                <a:spcPts val="600"/>
              </a:spcBef>
              <a:buFont typeface="Arial" panose="020B0604020202020204" pitchFamily="34" charset="0"/>
              <a:buChar char="•"/>
              <a:defRPr/>
            </a:pPr>
            <a:r>
              <a:rPr lang="en-US" dirty="0" smtClean="0">
                <a:solidFill>
                  <a:srgbClr val="002060"/>
                </a:solidFill>
                <a:latin typeface="+mj-lt"/>
              </a:rPr>
              <a:t>Does the investigator show </a:t>
            </a:r>
            <a:r>
              <a:rPr lang="en-US" b="1" dirty="0" smtClean="0">
                <a:solidFill>
                  <a:srgbClr val="002060"/>
                </a:solidFill>
                <a:latin typeface="+mj-lt"/>
              </a:rPr>
              <a:t>passion</a:t>
            </a:r>
            <a:r>
              <a:rPr lang="en-US" dirty="0" smtClean="0">
                <a:solidFill>
                  <a:srgbClr val="002060"/>
                </a:solidFill>
                <a:latin typeface="+mj-lt"/>
              </a:rPr>
              <a:t> and </a:t>
            </a:r>
            <a:r>
              <a:rPr lang="en-US" b="1" dirty="0" smtClean="0">
                <a:solidFill>
                  <a:srgbClr val="002060"/>
                </a:solidFill>
                <a:latin typeface="+mj-lt"/>
              </a:rPr>
              <a:t>promise</a:t>
            </a:r>
            <a:r>
              <a:rPr lang="en-US" dirty="0" smtClean="0">
                <a:solidFill>
                  <a:srgbClr val="002060"/>
                </a:solidFill>
                <a:latin typeface="+mj-lt"/>
              </a:rPr>
              <a:t>?</a:t>
            </a:r>
          </a:p>
          <a:p>
            <a:pPr marL="685800" lvl="1" indent="-282575">
              <a:spcBef>
                <a:spcPts val="600"/>
              </a:spcBef>
              <a:buFont typeface="Arial" panose="020B0604020202020204" pitchFamily="34" charset="0"/>
              <a:buChar char="•"/>
              <a:defRPr/>
            </a:pPr>
            <a:r>
              <a:rPr lang="en-US" dirty="0" smtClean="0">
                <a:solidFill>
                  <a:srgbClr val="002060"/>
                </a:solidFill>
                <a:latin typeface="+mj-lt"/>
              </a:rPr>
              <a:t>Does their research </a:t>
            </a:r>
            <a:r>
              <a:rPr lang="en-US" b="1" dirty="0" smtClean="0">
                <a:solidFill>
                  <a:srgbClr val="002060"/>
                </a:solidFill>
                <a:latin typeface="+mj-lt"/>
              </a:rPr>
              <a:t>stand out </a:t>
            </a:r>
            <a:r>
              <a:rPr lang="en-US" dirty="0" smtClean="0">
                <a:solidFill>
                  <a:srgbClr val="002060"/>
                </a:solidFill>
                <a:latin typeface="+mj-lt"/>
              </a:rPr>
              <a:t>from the crowd; have </a:t>
            </a:r>
            <a:r>
              <a:rPr lang="en-US" b="1" dirty="0" smtClean="0">
                <a:solidFill>
                  <a:srgbClr val="002060"/>
                </a:solidFill>
                <a:latin typeface="+mj-lt"/>
              </a:rPr>
              <a:t>new approaches</a:t>
            </a:r>
            <a:r>
              <a:rPr lang="en-US" dirty="0" smtClean="0">
                <a:solidFill>
                  <a:srgbClr val="002060"/>
                </a:solidFill>
                <a:latin typeface="+mj-lt"/>
              </a:rPr>
              <a:t>?</a:t>
            </a:r>
            <a:endParaRPr lang="en-US" dirty="0">
              <a:solidFill>
                <a:srgbClr val="002060"/>
              </a:solidFill>
              <a:latin typeface="+mj-lt"/>
            </a:endParaRPr>
          </a:p>
          <a:p>
            <a:pPr>
              <a:spcBef>
                <a:spcPts val="1200"/>
              </a:spcBef>
              <a:defRPr/>
            </a:pPr>
            <a:r>
              <a:rPr lang="en-US" sz="2000" b="1" dirty="0">
                <a:solidFill>
                  <a:srgbClr val="002060"/>
                </a:solidFill>
                <a:latin typeface="+mj-lt"/>
              </a:rPr>
              <a:t>Often a </a:t>
            </a:r>
            <a:r>
              <a:rPr lang="en-US" sz="2000" b="1" dirty="0" smtClean="0">
                <a:solidFill>
                  <a:srgbClr val="002060"/>
                </a:solidFill>
                <a:latin typeface="+mj-lt"/>
              </a:rPr>
              <a:t>focus </a:t>
            </a:r>
            <a:r>
              <a:rPr lang="en-US" sz="2000" b="1" dirty="0">
                <a:solidFill>
                  <a:srgbClr val="002060"/>
                </a:solidFill>
                <a:latin typeface="+mj-lt"/>
              </a:rPr>
              <a:t>on underserved </a:t>
            </a:r>
            <a:r>
              <a:rPr lang="en-US" sz="2000" b="1" dirty="0" smtClean="0">
                <a:solidFill>
                  <a:srgbClr val="002060"/>
                </a:solidFill>
                <a:latin typeface="+mj-lt"/>
              </a:rPr>
              <a:t>populations</a:t>
            </a:r>
            <a:endParaRPr lang="en-US" sz="2000" b="1" dirty="0">
              <a:solidFill>
                <a:srgbClr val="002060"/>
              </a:solidFill>
              <a:latin typeface="+mj-lt"/>
            </a:endParaRPr>
          </a:p>
          <a:p>
            <a:pPr marL="651510" lvl="1" indent="-285750">
              <a:spcBef>
                <a:spcPts val="600"/>
              </a:spcBef>
              <a:buFont typeface="Arial" panose="020B0604020202020204" pitchFamily="34" charset="0"/>
              <a:buChar char="•"/>
              <a:defRPr/>
            </a:pPr>
            <a:r>
              <a:rPr lang="en-US" dirty="0" smtClean="0">
                <a:solidFill>
                  <a:srgbClr val="002060"/>
                </a:solidFill>
                <a:latin typeface="+mj-lt"/>
              </a:rPr>
              <a:t>Gates: “</a:t>
            </a:r>
            <a:r>
              <a:rPr lang="en-US" dirty="0">
                <a:solidFill>
                  <a:srgbClr val="002060"/>
                </a:solidFill>
                <a:latin typeface="+mj-lt"/>
              </a:rPr>
              <a:t>all people have the chance to live a healthy and productive life</a:t>
            </a:r>
            <a:r>
              <a:rPr lang="en-US" dirty="0" smtClean="0">
                <a:solidFill>
                  <a:srgbClr val="002060"/>
                </a:solidFill>
                <a:latin typeface="+mj-lt"/>
              </a:rPr>
              <a:t>.”</a:t>
            </a:r>
          </a:p>
          <a:p>
            <a:pPr marL="651510" lvl="1" indent="-285750">
              <a:spcBef>
                <a:spcPts val="600"/>
              </a:spcBef>
              <a:buFont typeface="Arial" panose="020B0604020202020204" pitchFamily="34" charset="0"/>
              <a:buChar char="•"/>
              <a:defRPr/>
            </a:pPr>
            <a:r>
              <a:rPr lang="en-US" dirty="0" smtClean="0">
                <a:solidFill>
                  <a:srgbClr val="002060"/>
                </a:solidFill>
                <a:latin typeface="+mj-lt"/>
              </a:rPr>
              <a:t>Kresge</a:t>
            </a:r>
            <a:r>
              <a:rPr lang="en-US" dirty="0">
                <a:solidFill>
                  <a:srgbClr val="002060"/>
                </a:solidFill>
                <a:latin typeface="+mj-lt"/>
              </a:rPr>
              <a:t>: “expand opportunities for low-income people</a:t>
            </a:r>
            <a:r>
              <a:rPr lang="en-US" dirty="0" smtClean="0">
                <a:solidFill>
                  <a:srgbClr val="002060"/>
                </a:solidFill>
                <a:latin typeface="+mj-lt"/>
              </a:rPr>
              <a:t>”</a:t>
            </a:r>
          </a:p>
          <a:p>
            <a:pPr indent="-91440">
              <a:spcBef>
                <a:spcPts val="600"/>
              </a:spcBef>
              <a:defRPr/>
            </a:pPr>
            <a:endParaRPr lang="en-US" sz="900" b="1" dirty="0" smtClean="0">
              <a:solidFill>
                <a:srgbClr val="002060"/>
              </a:solidFill>
              <a:latin typeface="+mj-lt"/>
              <a:cs typeface="Arial"/>
            </a:endParaRPr>
          </a:p>
          <a:p>
            <a:pPr indent="-91440">
              <a:spcBef>
                <a:spcPts val="600"/>
              </a:spcBef>
              <a:defRPr/>
            </a:pPr>
            <a:r>
              <a:rPr lang="en-US" sz="2000" b="1" dirty="0" smtClean="0">
                <a:solidFill>
                  <a:srgbClr val="002060"/>
                </a:solidFill>
                <a:latin typeface="+mj-lt"/>
                <a:cs typeface="Arial"/>
              </a:rPr>
              <a:t>One-Time </a:t>
            </a:r>
            <a:r>
              <a:rPr lang="en-US" sz="2000" b="1" dirty="0">
                <a:solidFill>
                  <a:srgbClr val="002060"/>
                </a:solidFill>
                <a:latin typeface="+mj-lt"/>
                <a:cs typeface="Arial"/>
              </a:rPr>
              <a:t>Funding </a:t>
            </a:r>
            <a:r>
              <a:rPr lang="en-US" sz="2000" dirty="0">
                <a:solidFill>
                  <a:srgbClr val="002060"/>
                </a:solidFill>
                <a:latin typeface="+mj-lt"/>
                <a:cs typeface="Arial"/>
              </a:rPr>
              <a:t>– </a:t>
            </a:r>
            <a:r>
              <a:rPr lang="en-US" dirty="0">
                <a:solidFill>
                  <a:srgbClr val="002060"/>
                </a:solidFill>
                <a:latin typeface="+mj-lt"/>
                <a:cs typeface="Arial"/>
              </a:rPr>
              <a:t>Pilot or launch (1-3 years), not sustainable funding.</a:t>
            </a:r>
            <a:endParaRPr lang="en-US" sz="2000" dirty="0">
              <a:solidFill>
                <a:srgbClr val="002060"/>
              </a:solidFill>
              <a:latin typeface="+mj-lt"/>
              <a:cs typeface="Arial"/>
            </a:endParaRPr>
          </a:p>
          <a:p>
            <a:pPr marL="651510" lvl="1" indent="-285750">
              <a:spcBef>
                <a:spcPts val="600"/>
              </a:spcBef>
              <a:buFont typeface="Arial" panose="020B0604020202020204" pitchFamily="34" charset="0"/>
              <a:buChar char="•"/>
              <a:defRPr/>
            </a:pPr>
            <a:endParaRPr lang="en-US" dirty="0">
              <a:solidFill>
                <a:srgbClr val="002060"/>
              </a:solidFill>
              <a:latin typeface="+mj-lt"/>
            </a:endParaRPr>
          </a:p>
        </p:txBody>
      </p:sp>
    </p:spTree>
    <p:extLst>
      <p:ext uri="{BB962C8B-B14F-4D97-AF65-F5344CB8AC3E}">
        <p14:creationId xmlns:p14="http://schemas.microsoft.com/office/powerpoint/2010/main" val="223745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sz="4200" dirty="0" smtClean="0"/>
              <a:t>Why Foundations Support Science</a:t>
            </a:r>
            <a:endParaRPr lang="en-US" sz="4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11</a:t>
            </a:fld>
            <a:endParaRPr lang="en-US"/>
          </a:p>
        </p:txBody>
      </p:sp>
      <p:sp>
        <p:nvSpPr>
          <p:cNvPr id="7" name="TextBox 6"/>
          <p:cNvSpPr txBox="1"/>
          <p:nvPr/>
        </p:nvSpPr>
        <p:spPr>
          <a:xfrm>
            <a:off x="457200" y="1524000"/>
            <a:ext cx="7785542" cy="4231928"/>
          </a:xfrm>
          <a:prstGeom prst="rect">
            <a:avLst/>
          </a:prstGeom>
          <a:noFill/>
        </p:spPr>
        <p:txBody>
          <a:bodyPr wrap="square" rtlCol="0">
            <a:spAutoFit/>
          </a:bodyPr>
          <a:lstStyle/>
          <a:p>
            <a:pPr marL="342900" indent="-342900">
              <a:spcBef>
                <a:spcPts val="1200"/>
              </a:spcBef>
              <a:buFont typeface="Arial" panose="020B0604020202020204" pitchFamily="34" charset="0"/>
              <a:buChar char="•"/>
              <a:defRPr/>
            </a:pPr>
            <a:r>
              <a:rPr lang="en-US" sz="2000" b="1" dirty="0" smtClean="0">
                <a:solidFill>
                  <a:srgbClr val="002060"/>
                </a:solidFill>
                <a:latin typeface="+mj-lt"/>
              </a:rPr>
              <a:t>Push the envelope of science;</a:t>
            </a:r>
            <a:r>
              <a:rPr lang="en-US" sz="2000" dirty="0" smtClean="0">
                <a:solidFill>
                  <a:srgbClr val="002060"/>
                </a:solidFill>
                <a:latin typeface="+mj-lt"/>
              </a:rPr>
              <a:t> bridge innovative ideas into NIH and NSF; want to be where no one else is.</a:t>
            </a:r>
          </a:p>
          <a:p>
            <a:pPr marL="342900" indent="-342900">
              <a:spcBef>
                <a:spcPts val="1200"/>
              </a:spcBef>
              <a:buFont typeface="Arial" panose="020B0604020202020204" pitchFamily="34" charset="0"/>
              <a:buChar char="•"/>
              <a:defRPr/>
            </a:pPr>
            <a:endParaRPr lang="en-US" sz="1100" dirty="0" smtClean="0">
              <a:solidFill>
                <a:srgbClr val="002060"/>
              </a:solidFill>
              <a:latin typeface="+mj-lt"/>
            </a:endParaRPr>
          </a:p>
          <a:p>
            <a:pPr marL="342900" indent="-342900">
              <a:spcBef>
                <a:spcPts val="1200"/>
              </a:spcBef>
              <a:buFont typeface="Arial" panose="020B0604020202020204" pitchFamily="34" charset="0"/>
              <a:buChar char="•"/>
              <a:defRPr/>
            </a:pPr>
            <a:r>
              <a:rPr lang="en-US" sz="2000" dirty="0" smtClean="0">
                <a:solidFill>
                  <a:srgbClr val="002060"/>
                </a:solidFill>
                <a:latin typeface="+mj-lt"/>
              </a:rPr>
              <a:t>Some think </a:t>
            </a:r>
            <a:r>
              <a:rPr lang="en-US" sz="2000" b="1" dirty="0" smtClean="0">
                <a:solidFill>
                  <a:srgbClr val="002060"/>
                </a:solidFill>
                <a:latin typeface="+mj-lt"/>
              </a:rPr>
              <a:t>federal funding system of review is broken</a:t>
            </a:r>
            <a:r>
              <a:rPr lang="en-US" sz="2000" dirty="0" smtClean="0">
                <a:solidFill>
                  <a:srgbClr val="002060"/>
                </a:solidFill>
                <a:latin typeface="+mj-lt"/>
              </a:rPr>
              <a:t> or isn’t paying enough attention to their area(s) of interest.</a:t>
            </a:r>
          </a:p>
          <a:p>
            <a:pPr marL="342900" indent="-342900">
              <a:spcBef>
                <a:spcPts val="1200"/>
              </a:spcBef>
              <a:buFont typeface="Arial" panose="020B0604020202020204" pitchFamily="34" charset="0"/>
              <a:buChar char="•"/>
              <a:defRPr/>
            </a:pPr>
            <a:endParaRPr lang="en-US" sz="1400" dirty="0">
              <a:solidFill>
                <a:srgbClr val="002060"/>
              </a:solidFill>
              <a:latin typeface="+mj-lt"/>
            </a:endParaRPr>
          </a:p>
          <a:p>
            <a:pPr marL="342900" indent="-342900">
              <a:spcBef>
                <a:spcPts val="1200"/>
              </a:spcBef>
              <a:buFont typeface="Arial" panose="020B0604020202020204" pitchFamily="34" charset="0"/>
              <a:buChar char="•"/>
              <a:defRPr/>
            </a:pPr>
            <a:r>
              <a:rPr lang="en-US" sz="2000" dirty="0" smtClean="0">
                <a:solidFill>
                  <a:srgbClr val="002060"/>
                </a:solidFill>
                <a:latin typeface="+mj-lt"/>
              </a:rPr>
              <a:t>Think</a:t>
            </a:r>
            <a:r>
              <a:rPr lang="en-US" sz="2000" b="1" dirty="0" smtClean="0">
                <a:solidFill>
                  <a:srgbClr val="002060"/>
                </a:solidFill>
                <a:latin typeface="+mj-lt"/>
              </a:rPr>
              <a:t> private philanthropy can have quicker impact </a:t>
            </a:r>
            <a:r>
              <a:rPr lang="en-US" sz="2000" dirty="0" smtClean="0">
                <a:solidFill>
                  <a:srgbClr val="002060"/>
                </a:solidFill>
                <a:latin typeface="+mj-lt"/>
              </a:rPr>
              <a:t>on the world’s problems (Gates)</a:t>
            </a:r>
          </a:p>
          <a:p>
            <a:pPr marL="342900" indent="-342900">
              <a:spcBef>
                <a:spcPts val="1200"/>
              </a:spcBef>
              <a:buFont typeface="Arial" panose="020B0604020202020204" pitchFamily="34" charset="0"/>
              <a:buChar char="•"/>
              <a:defRPr/>
            </a:pPr>
            <a:endParaRPr lang="en-US" sz="1400" dirty="0">
              <a:solidFill>
                <a:srgbClr val="002060"/>
              </a:solidFill>
              <a:latin typeface="+mj-lt"/>
            </a:endParaRPr>
          </a:p>
          <a:p>
            <a:pPr marL="342900" indent="-342900">
              <a:spcBef>
                <a:spcPts val="1200"/>
              </a:spcBef>
              <a:buFont typeface="Arial" panose="020B0604020202020204" pitchFamily="34" charset="0"/>
              <a:buChar char="•"/>
              <a:defRPr/>
            </a:pPr>
            <a:r>
              <a:rPr lang="en-US" sz="2000" b="1" dirty="0" smtClean="0">
                <a:solidFill>
                  <a:srgbClr val="002060"/>
                </a:solidFill>
                <a:latin typeface="+mj-lt"/>
              </a:rPr>
              <a:t>Focus attention </a:t>
            </a:r>
            <a:r>
              <a:rPr lang="en-US" sz="2000" dirty="0" smtClean="0">
                <a:solidFill>
                  <a:srgbClr val="002060"/>
                </a:solidFill>
                <a:latin typeface="+mj-lt"/>
              </a:rPr>
              <a:t>on a particular problem or disease (Cancer Society)</a:t>
            </a:r>
            <a:endParaRPr lang="en-US" sz="2000" dirty="0">
              <a:solidFill>
                <a:srgbClr val="002060"/>
              </a:solidFill>
              <a:latin typeface="+mj-lt"/>
            </a:endParaRPr>
          </a:p>
        </p:txBody>
      </p:sp>
    </p:spTree>
    <p:extLst>
      <p:ext uri="{BB962C8B-B14F-4D97-AF65-F5344CB8AC3E}">
        <p14:creationId xmlns:p14="http://schemas.microsoft.com/office/powerpoint/2010/main" val="4049378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2060"/>
                </a:solidFill>
              </a:rPr>
              <a:t>Associations as funders</a:t>
            </a:r>
            <a:endParaRPr lang="en-US" sz="4400" dirty="0">
              <a:solidFill>
                <a:srgbClr val="00206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12</a:t>
            </a:fld>
            <a:endParaRPr lang="en-US"/>
          </a:p>
        </p:txBody>
      </p:sp>
      <p:sp>
        <p:nvSpPr>
          <p:cNvPr id="7" name="TextBox 6"/>
          <p:cNvSpPr txBox="1"/>
          <p:nvPr/>
        </p:nvSpPr>
        <p:spPr>
          <a:xfrm>
            <a:off x="685800" y="1478101"/>
            <a:ext cx="7556942" cy="3785652"/>
          </a:xfrm>
          <a:prstGeom prst="rect">
            <a:avLst/>
          </a:prstGeom>
          <a:noFill/>
        </p:spPr>
        <p:txBody>
          <a:bodyPr wrap="square" rtlCol="0">
            <a:spAutoFit/>
          </a:bodyPr>
          <a:lstStyle/>
          <a:p>
            <a:pPr>
              <a:defRPr/>
            </a:pPr>
            <a:r>
              <a:rPr lang="en-US" sz="2000" b="1" dirty="0" smtClean="0">
                <a:solidFill>
                  <a:srgbClr val="002060"/>
                </a:solidFill>
                <a:latin typeface="+mj-lt"/>
              </a:rPr>
              <a:t>Organized based on a s</a:t>
            </a:r>
            <a:r>
              <a:rPr lang="en-US" sz="2000" b="1" dirty="0" smtClean="0">
                <a:solidFill>
                  <a:srgbClr val="002060"/>
                </a:solidFill>
                <a:latin typeface="+mj-lt"/>
              </a:rPr>
              <a:t>pecific </a:t>
            </a:r>
            <a:r>
              <a:rPr lang="en-US" sz="2000" b="1" dirty="0">
                <a:solidFill>
                  <a:srgbClr val="002060"/>
                </a:solidFill>
                <a:latin typeface="+mj-lt"/>
              </a:rPr>
              <a:t>a</a:t>
            </a:r>
            <a:r>
              <a:rPr lang="en-US" sz="2000" b="1" dirty="0" smtClean="0">
                <a:solidFill>
                  <a:srgbClr val="002060"/>
                </a:solidFill>
                <a:latin typeface="+mj-lt"/>
              </a:rPr>
              <a:t>ffinity</a:t>
            </a:r>
            <a:r>
              <a:rPr lang="en-US" sz="2000" b="1" dirty="0" smtClean="0">
                <a:solidFill>
                  <a:srgbClr val="002060"/>
                </a:solidFill>
                <a:latin typeface="+mj-lt"/>
              </a:rPr>
              <a:t>: disease, field of study, profession</a:t>
            </a:r>
          </a:p>
          <a:p>
            <a:pPr marL="800100" lvl="1" indent="-342900">
              <a:buFont typeface="Arial" panose="020B0604020202020204" pitchFamily="34" charset="0"/>
              <a:buChar char="•"/>
              <a:defRPr/>
            </a:pPr>
            <a:r>
              <a:rPr lang="en-US" sz="2000" dirty="0" smtClean="0">
                <a:solidFill>
                  <a:srgbClr val="002060"/>
                </a:solidFill>
                <a:latin typeface="+mj-lt"/>
              </a:rPr>
              <a:t>American Heart Association</a:t>
            </a:r>
          </a:p>
          <a:p>
            <a:pPr marL="800100" lvl="1" indent="-342900">
              <a:buFont typeface="Arial" panose="020B0604020202020204" pitchFamily="34" charset="0"/>
              <a:buChar char="•"/>
              <a:defRPr/>
            </a:pPr>
            <a:r>
              <a:rPr lang="en-US" sz="2000" dirty="0" smtClean="0">
                <a:solidFill>
                  <a:srgbClr val="002060"/>
                </a:solidFill>
                <a:latin typeface="+mj-lt"/>
              </a:rPr>
              <a:t>March of Dimes Birth Defect Foundation</a:t>
            </a:r>
          </a:p>
          <a:p>
            <a:pPr marL="800100" lvl="1" indent="-342900">
              <a:buFont typeface="Arial" panose="020B0604020202020204" pitchFamily="34" charset="0"/>
              <a:buChar char="•"/>
              <a:defRPr/>
            </a:pPr>
            <a:r>
              <a:rPr lang="en-US" sz="2000" dirty="0" smtClean="0">
                <a:solidFill>
                  <a:srgbClr val="002060"/>
                </a:solidFill>
                <a:latin typeface="+mj-lt"/>
              </a:rPr>
              <a:t>Brain and Behavior Research Foundation</a:t>
            </a:r>
          </a:p>
          <a:p>
            <a:pPr marL="800100" lvl="1" indent="-342900">
              <a:buFont typeface="Arial" panose="020B0604020202020204" pitchFamily="34" charset="0"/>
              <a:buChar char="•"/>
              <a:defRPr/>
            </a:pPr>
            <a:r>
              <a:rPr lang="en-US" sz="2000" dirty="0" smtClean="0">
                <a:solidFill>
                  <a:srgbClr val="002060"/>
                </a:solidFill>
                <a:latin typeface="+mj-lt"/>
              </a:rPr>
              <a:t>Human Frontier Science Program</a:t>
            </a:r>
          </a:p>
          <a:p>
            <a:pPr marL="800100" lvl="1" indent="-342900">
              <a:buFont typeface="Arial" panose="020B0604020202020204" pitchFamily="34" charset="0"/>
              <a:buChar char="•"/>
              <a:defRPr/>
            </a:pPr>
            <a:r>
              <a:rPr lang="en-US" sz="2000" dirty="0" smtClean="0">
                <a:solidFill>
                  <a:srgbClr val="002060"/>
                </a:solidFill>
                <a:latin typeface="+mj-lt"/>
              </a:rPr>
              <a:t>Society for Developmental Biology</a:t>
            </a:r>
          </a:p>
          <a:p>
            <a:pPr>
              <a:defRPr/>
            </a:pPr>
            <a:endParaRPr lang="en-US" sz="2000" b="1" dirty="0">
              <a:solidFill>
                <a:srgbClr val="002060"/>
              </a:solidFill>
              <a:latin typeface="+mj-lt"/>
            </a:endParaRPr>
          </a:p>
          <a:p>
            <a:pPr>
              <a:defRPr/>
            </a:pPr>
            <a:r>
              <a:rPr lang="en-US" sz="2000" b="1" dirty="0">
                <a:solidFill>
                  <a:srgbClr val="002060"/>
                </a:solidFill>
                <a:latin typeface="+mj-lt"/>
              </a:rPr>
              <a:t>Focus </a:t>
            </a:r>
            <a:r>
              <a:rPr lang="en-US" sz="2000" b="1" dirty="0" smtClean="0">
                <a:solidFill>
                  <a:srgbClr val="002060"/>
                </a:solidFill>
                <a:latin typeface="+mj-lt"/>
              </a:rPr>
              <a:t>is on </a:t>
            </a:r>
            <a:r>
              <a:rPr lang="en-US" sz="2000" b="1" dirty="0" smtClean="0">
                <a:solidFill>
                  <a:srgbClr val="002060"/>
                </a:solidFill>
                <a:latin typeface="+mj-lt"/>
              </a:rPr>
              <a:t>research</a:t>
            </a:r>
            <a:endParaRPr lang="en-US" sz="2000" b="1" dirty="0" smtClean="0">
              <a:solidFill>
                <a:srgbClr val="002060"/>
              </a:solidFill>
              <a:latin typeface="+mj-lt"/>
            </a:endParaRPr>
          </a:p>
          <a:p>
            <a:pPr>
              <a:defRPr/>
            </a:pPr>
            <a:endParaRPr lang="en-US" sz="2000" b="1" dirty="0">
              <a:solidFill>
                <a:srgbClr val="002060"/>
              </a:solidFill>
              <a:latin typeface="+mj-lt"/>
            </a:endParaRPr>
          </a:p>
          <a:p>
            <a:pPr>
              <a:defRPr/>
            </a:pPr>
            <a:r>
              <a:rPr lang="en-US" sz="2000" b="1" dirty="0" smtClean="0">
                <a:solidFill>
                  <a:srgbClr val="002060"/>
                </a:solidFill>
                <a:latin typeface="+mj-lt"/>
              </a:rPr>
              <a:t>Most </a:t>
            </a:r>
            <a:r>
              <a:rPr lang="en-US" sz="2000" b="1" smtClean="0">
                <a:solidFill>
                  <a:srgbClr val="002060"/>
                </a:solidFill>
                <a:latin typeface="+mj-lt"/>
              </a:rPr>
              <a:t>funding proposals </a:t>
            </a:r>
            <a:r>
              <a:rPr lang="en-US" sz="2000" b="1" u="sng" dirty="0" smtClean="0">
                <a:solidFill>
                  <a:srgbClr val="002060"/>
                </a:solidFill>
                <a:latin typeface="+mj-lt"/>
              </a:rPr>
              <a:t>are</a:t>
            </a:r>
            <a:r>
              <a:rPr lang="en-US" sz="2000" b="1" dirty="0" smtClean="0">
                <a:solidFill>
                  <a:srgbClr val="002060"/>
                </a:solidFill>
                <a:latin typeface="+mj-lt"/>
              </a:rPr>
              <a:t>  </a:t>
            </a:r>
            <a:r>
              <a:rPr lang="en-US" sz="2000" b="1" dirty="0" smtClean="0">
                <a:solidFill>
                  <a:srgbClr val="002060"/>
                </a:solidFill>
                <a:latin typeface="+mj-lt"/>
              </a:rPr>
              <a:t>peer-reviewed</a:t>
            </a:r>
          </a:p>
          <a:p>
            <a:pPr>
              <a:defRPr/>
            </a:pPr>
            <a:endParaRPr lang="en-US" sz="2000" b="1" dirty="0" smtClean="0">
              <a:solidFill>
                <a:srgbClr val="002060"/>
              </a:solidFill>
              <a:latin typeface="+mj-lt"/>
            </a:endParaRPr>
          </a:p>
        </p:txBody>
      </p:sp>
    </p:spTree>
    <p:extLst>
      <p:ext uri="{BB962C8B-B14F-4D97-AF65-F5344CB8AC3E}">
        <p14:creationId xmlns:p14="http://schemas.microsoft.com/office/powerpoint/2010/main" val="15398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654" y="1524000"/>
            <a:ext cx="7620000" cy="1143000"/>
          </a:xfrm>
        </p:spPr>
        <p:txBody>
          <a:bodyPr/>
          <a:lstStyle/>
          <a:p>
            <a:r>
              <a:rPr lang="en-US" sz="4400" dirty="0" smtClean="0">
                <a:solidFill>
                  <a:srgbClr val="002060"/>
                </a:solidFill>
              </a:rPr>
              <a:t>Top Science Funders</a:t>
            </a:r>
            <a:endParaRPr lang="en-US" sz="4400" dirty="0">
              <a:solidFill>
                <a:srgbClr val="00206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13</a:t>
            </a:fld>
            <a:endParaRPr lang="en-US"/>
          </a:p>
        </p:txBody>
      </p:sp>
    </p:spTree>
    <p:extLst>
      <p:ext uri="{BB962C8B-B14F-4D97-AF65-F5344CB8AC3E}">
        <p14:creationId xmlns:p14="http://schemas.microsoft.com/office/powerpoint/2010/main" val="319690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14</a:t>
            </a:fld>
            <a:endParaRPr lang="en-US"/>
          </a:p>
        </p:txBody>
      </p:sp>
      <p:sp>
        <p:nvSpPr>
          <p:cNvPr id="6" name="Title 5"/>
          <p:cNvSpPr>
            <a:spLocks noGrp="1"/>
          </p:cNvSpPr>
          <p:nvPr>
            <p:ph type="title"/>
          </p:nvPr>
        </p:nvSpPr>
        <p:spPr>
          <a:xfrm>
            <a:off x="228600" y="228600"/>
            <a:ext cx="8153400" cy="838200"/>
          </a:xfrm>
        </p:spPr>
        <p:txBody>
          <a:bodyPr/>
          <a:lstStyle/>
          <a:p>
            <a:r>
              <a:rPr lang="en-US" sz="4000" dirty="0" smtClean="0">
                <a:solidFill>
                  <a:srgbClr val="002060"/>
                </a:solidFill>
                <a:cs typeface="Arial"/>
              </a:rPr>
              <a:t>Early Career Funding Opportunities </a:t>
            </a:r>
            <a:endParaRPr lang="en-US" sz="4000" dirty="0">
              <a:solidFill>
                <a:srgbClr val="002060"/>
              </a:solidFill>
            </a:endParaRPr>
          </a:p>
        </p:txBody>
      </p:sp>
      <p:sp>
        <p:nvSpPr>
          <p:cNvPr id="9" name="Content Placeholder 2"/>
          <p:cNvSpPr>
            <a:spLocks noGrp="1"/>
          </p:cNvSpPr>
          <p:nvPr>
            <p:ph idx="1"/>
          </p:nvPr>
        </p:nvSpPr>
        <p:spPr>
          <a:xfrm>
            <a:off x="317402" y="1219200"/>
            <a:ext cx="8229600" cy="4525963"/>
          </a:xfrm>
        </p:spPr>
        <p:txBody>
          <a:bodyPr>
            <a:noAutofit/>
          </a:bodyPr>
          <a:lstStyle/>
          <a:p>
            <a:pPr marL="0" indent="0">
              <a:lnSpc>
                <a:spcPct val="150000"/>
              </a:lnSpc>
              <a:buNone/>
            </a:pPr>
            <a:r>
              <a:rPr lang="en-US" sz="1800" dirty="0">
                <a:solidFill>
                  <a:srgbClr val="002060"/>
                </a:solidFill>
                <a:latin typeface="Book Antiqua" pitchFamily="18" charset="0"/>
              </a:rPr>
              <a:t>Alfred P. Sloan Foundation – </a:t>
            </a:r>
            <a:r>
              <a:rPr lang="en-US" sz="1800" dirty="0">
                <a:solidFill>
                  <a:srgbClr val="002060"/>
                </a:solidFill>
                <a:latin typeface="Book Antiqua" pitchFamily="18" charset="0"/>
                <a:hlinkClick r:id="rId5"/>
              </a:rPr>
              <a:t>Sloan Research Fellows</a:t>
            </a:r>
            <a:endParaRPr lang="en-US" sz="1800" dirty="0">
              <a:solidFill>
                <a:srgbClr val="002060"/>
              </a:solidFill>
              <a:latin typeface="Book Antiqua" pitchFamily="18" charset="0"/>
            </a:endParaRPr>
          </a:p>
          <a:p>
            <a:pPr marL="0" indent="0">
              <a:lnSpc>
                <a:spcPct val="150000"/>
              </a:lnSpc>
              <a:buNone/>
            </a:pPr>
            <a:r>
              <a:rPr lang="en-US" sz="1800" dirty="0" smtClean="0">
                <a:solidFill>
                  <a:srgbClr val="002060"/>
                </a:solidFill>
                <a:latin typeface="Book Antiqua" pitchFamily="18" charset="0"/>
              </a:rPr>
              <a:t>Beckman Foundation – </a:t>
            </a:r>
            <a:r>
              <a:rPr lang="en-US" sz="1800" dirty="0" smtClean="0">
                <a:solidFill>
                  <a:srgbClr val="002060"/>
                </a:solidFill>
                <a:latin typeface="Book Antiqua" pitchFamily="18" charset="0"/>
                <a:hlinkClick r:id="rId6"/>
              </a:rPr>
              <a:t>Young Investigator</a:t>
            </a:r>
            <a:r>
              <a:rPr lang="en-US" sz="1800" dirty="0" smtClean="0">
                <a:solidFill>
                  <a:srgbClr val="002060"/>
                </a:solidFill>
                <a:latin typeface="Book Antiqua" pitchFamily="18" charset="0"/>
              </a:rPr>
              <a:t>; </a:t>
            </a:r>
            <a:r>
              <a:rPr lang="en-US" sz="1800" dirty="0" smtClean="0">
                <a:solidFill>
                  <a:srgbClr val="002060"/>
                </a:solidFill>
                <a:latin typeface="Book Antiqua" pitchFamily="18" charset="0"/>
                <a:hlinkClick r:id="rId7"/>
              </a:rPr>
              <a:t>Beckman Postdoc Fellows</a:t>
            </a:r>
            <a:endParaRPr lang="en-US" sz="1800" dirty="0" smtClean="0">
              <a:solidFill>
                <a:srgbClr val="002060"/>
              </a:solidFill>
              <a:latin typeface="Book Antiqua" pitchFamily="18" charset="0"/>
            </a:endParaRPr>
          </a:p>
          <a:p>
            <a:pPr marL="0" indent="0">
              <a:lnSpc>
                <a:spcPct val="150000"/>
              </a:lnSpc>
              <a:buNone/>
            </a:pPr>
            <a:r>
              <a:rPr lang="en-US" sz="1800" dirty="0">
                <a:solidFill>
                  <a:srgbClr val="002060"/>
                </a:solidFill>
                <a:latin typeface="Book Antiqua" pitchFamily="18" charset="0"/>
              </a:rPr>
              <a:t>Brain and Behavior Research Foundation – </a:t>
            </a:r>
            <a:r>
              <a:rPr lang="en-US" sz="1800" dirty="0">
                <a:solidFill>
                  <a:srgbClr val="002060"/>
                </a:solidFill>
                <a:latin typeface="Book Antiqua" pitchFamily="18" charset="0"/>
                <a:hlinkClick r:id="rId8"/>
              </a:rPr>
              <a:t>Young Investigator Grant</a:t>
            </a:r>
            <a:endParaRPr lang="en-US" sz="1800" dirty="0">
              <a:solidFill>
                <a:srgbClr val="002060"/>
              </a:solidFill>
              <a:latin typeface="Book Antiqua" pitchFamily="18" charset="0"/>
            </a:endParaRPr>
          </a:p>
          <a:p>
            <a:pPr marL="0" indent="0">
              <a:lnSpc>
                <a:spcPct val="150000"/>
              </a:lnSpc>
              <a:buNone/>
            </a:pPr>
            <a:r>
              <a:rPr lang="en-US" sz="1800" dirty="0" smtClean="0">
                <a:solidFill>
                  <a:srgbClr val="002060"/>
                </a:solidFill>
                <a:latin typeface="Book Antiqua" pitchFamily="18" charset="0"/>
              </a:rPr>
              <a:t>Burroughs </a:t>
            </a:r>
            <a:r>
              <a:rPr lang="en-US" sz="1800" dirty="0" err="1" smtClean="0">
                <a:solidFill>
                  <a:srgbClr val="002060"/>
                </a:solidFill>
                <a:latin typeface="Book Antiqua" pitchFamily="18" charset="0"/>
              </a:rPr>
              <a:t>Wellcome</a:t>
            </a:r>
            <a:r>
              <a:rPr lang="en-US" sz="1800" dirty="0" smtClean="0">
                <a:solidFill>
                  <a:srgbClr val="002060"/>
                </a:solidFill>
                <a:latin typeface="Book Antiqua" pitchFamily="18" charset="0"/>
              </a:rPr>
              <a:t> Fund – </a:t>
            </a:r>
            <a:r>
              <a:rPr lang="en-US" sz="1800" dirty="0" smtClean="0">
                <a:solidFill>
                  <a:srgbClr val="002060"/>
                </a:solidFill>
                <a:latin typeface="Book Antiqua" pitchFamily="18" charset="0"/>
                <a:hlinkClick r:id="rId9"/>
              </a:rPr>
              <a:t>Career Awards: Scientific Interface</a:t>
            </a:r>
            <a:endParaRPr lang="en-US" sz="1800" dirty="0" smtClean="0">
              <a:solidFill>
                <a:srgbClr val="002060"/>
              </a:solidFill>
              <a:latin typeface="Book Antiqua" pitchFamily="18" charset="0"/>
            </a:endParaRPr>
          </a:p>
          <a:p>
            <a:pPr marL="0" indent="0">
              <a:lnSpc>
                <a:spcPct val="150000"/>
              </a:lnSpc>
              <a:buNone/>
            </a:pPr>
            <a:r>
              <a:rPr lang="en-US" sz="1800" dirty="0" smtClean="0">
                <a:solidFill>
                  <a:srgbClr val="002060"/>
                </a:solidFill>
                <a:latin typeface="Book Antiqua" pitchFamily="18" charset="0"/>
              </a:rPr>
              <a:t>Damon Runyon Cancer Research Foundation </a:t>
            </a:r>
            <a:r>
              <a:rPr lang="en-US" sz="1800" dirty="0" smtClean="0">
                <a:solidFill>
                  <a:srgbClr val="002060"/>
                </a:solidFill>
                <a:latin typeface="Book Antiqua" pitchFamily="18" charset="0"/>
                <a:hlinkClick r:id="rId10"/>
              </a:rPr>
              <a:t>– Damon Runyon Fellowships</a:t>
            </a:r>
            <a:endParaRPr lang="en-US" sz="1800" dirty="0" smtClean="0">
              <a:solidFill>
                <a:srgbClr val="002060"/>
              </a:solidFill>
              <a:latin typeface="Book Antiqua" pitchFamily="18" charset="0"/>
            </a:endParaRPr>
          </a:p>
          <a:p>
            <a:pPr marL="0" indent="0">
              <a:lnSpc>
                <a:spcPct val="150000"/>
              </a:lnSpc>
              <a:buNone/>
            </a:pPr>
            <a:r>
              <a:rPr lang="en-US" sz="1800" dirty="0">
                <a:solidFill>
                  <a:srgbClr val="002060"/>
                </a:solidFill>
                <a:latin typeface="Book Antiqua" pitchFamily="18" charset="0"/>
              </a:rPr>
              <a:t>David and Lucile Packard Foundation – </a:t>
            </a:r>
            <a:r>
              <a:rPr lang="en-US" sz="1800" dirty="0">
                <a:solidFill>
                  <a:srgbClr val="002060"/>
                </a:solidFill>
                <a:latin typeface="Book Antiqua" pitchFamily="18" charset="0"/>
                <a:hlinkClick r:id="rId11"/>
              </a:rPr>
              <a:t>Packard Fellowships</a:t>
            </a:r>
            <a:endParaRPr lang="en-US" sz="1800" dirty="0">
              <a:solidFill>
                <a:srgbClr val="002060"/>
              </a:solidFill>
              <a:latin typeface="Book Antiqua" pitchFamily="18" charset="0"/>
            </a:endParaRPr>
          </a:p>
          <a:p>
            <a:pPr marL="0" indent="0">
              <a:lnSpc>
                <a:spcPct val="150000"/>
              </a:lnSpc>
              <a:buNone/>
            </a:pPr>
            <a:r>
              <a:rPr lang="en-US" sz="1800" dirty="0" smtClean="0">
                <a:solidFill>
                  <a:srgbClr val="002060"/>
                </a:solidFill>
                <a:latin typeface="Book Antiqua" pitchFamily="18" charset="0"/>
              </a:rPr>
              <a:t>Howard </a:t>
            </a:r>
            <a:r>
              <a:rPr lang="en-US" sz="1800" dirty="0">
                <a:solidFill>
                  <a:srgbClr val="002060"/>
                </a:solidFill>
                <a:latin typeface="Book Antiqua" pitchFamily="18" charset="0"/>
              </a:rPr>
              <a:t>Hughes Medical Institute – </a:t>
            </a:r>
            <a:r>
              <a:rPr lang="en-US" sz="1800" dirty="0">
                <a:solidFill>
                  <a:srgbClr val="002060"/>
                </a:solidFill>
                <a:latin typeface="Book Antiqua" pitchFamily="18" charset="0"/>
                <a:hlinkClick r:id="rId12"/>
              </a:rPr>
              <a:t>Early Career Scientist</a:t>
            </a:r>
            <a:endParaRPr lang="en-US" sz="1800" dirty="0">
              <a:solidFill>
                <a:srgbClr val="002060"/>
              </a:solidFill>
              <a:latin typeface="Book Antiqua" pitchFamily="18" charset="0"/>
            </a:endParaRPr>
          </a:p>
          <a:p>
            <a:pPr marL="0" indent="0">
              <a:lnSpc>
                <a:spcPct val="150000"/>
              </a:lnSpc>
              <a:buNone/>
            </a:pPr>
            <a:r>
              <a:rPr lang="en-US" sz="1800" dirty="0" smtClean="0">
                <a:solidFill>
                  <a:srgbClr val="002060"/>
                </a:solidFill>
                <a:latin typeface="Book Antiqua" pitchFamily="18" charset="0"/>
              </a:rPr>
              <a:t>Human Frontier Science Program – </a:t>
            </a:r>
            <a:r>
              <a:rPr lang="en-US" sz="1800" dirty="0" smtClean="0">
                <a:solidFill>
                  <a:srgbClr val="002060"/>
                </a:solidFill>
                <a:latin typeface="Book Antiqua" pitchFamily="18" charset="0"/>
                <a:hlinkClick r:id="rId13"/>
              </a:rPr>
              <a:t>Young Investigator Research Grants</a:t>
            </a:r>
            <a:endParaRPr lang="en-US" sz="1800" dirty="0" smtClean="0">
              <a:solidFill>
                <a:srgbClr val="002060"/>
              </a:solidFill>
              <a:latin typeface="Book Antiqua" pitchFamily="18" charset="0"/>
            </a:endParaRPr>
          </a:p>
          <a:p>
            <a:pPr marL="0" indent="0">
              <a:lnSpc>
                <a:spcPct val="150000"/>
              </a:lnSpc>
              <a:buNone/>
            </a:pPr>
            <a:r>
              <a:rPr lang="en-US" sz="1800" dirty="0" smtClean="0">
                <a:solidFill>
                  <a:srgbClr val="002060"/>
                </a:solidFill>
                <a:latin typeface="Book Antiqua" pitchFamily="18" charset="0"/>
              </a:rPr>
              <a:t>Paul G. Allen Foundation – Distinguished Investigators </a:t>
            </a:r>
          </a:p>
          <a:p>
            <a:pPr marL="0" indent="0">
              <a:lnSpc>
                <a:spcPct val="150000"/>
              </a:lnSpc>
              <a:buNone/>
            </a:pPr>
            <a:r>
              <a:rPr lang="en-US" sz="1800" dirty="0" smtClean="0">
                <a:solidFill>
                  <a:srgbClr val="002060"/>
                </a:solidFill>
                <a:latin typeface="Book Antiqua" pitchFamily="18" charset="0"/>
              </a:rPr>
              <a:t>Simons Foundation – </a:t>
            </a:r>
            <a:r>
              <a:rPr lang="en-US" sz="1800" dirty="0" smtClean="0">
                <a:solidFill>
                  <a:srgbClr val="002060"/>
                </a:solidFill>
                <a:latin typeface="Book Antiqua" pitchFamily="18" charset="0"/>
                <a:hlinkClick r:id="rId14"/>
              </a:rPr>
              <a:t>Origins of Life Postdoc Fellowships</a:t>
            </a:r>
            <a:endParaRPr lang="en-US" sz="1800" dirty="0" smtClean="0">
              <a:solidFill>
                <a:srgbClr val="002060"/>
              </a:solidFill>
              <a:latin typeface="Book Antiqua" pitchFamily="18" charset="0"/>
            </a:endParaRPr>
          </a:p>
          <a:p>
            <a:pPr marL="0" indent="0">
              <a:buNone/>
            </a:pPr>
            <a:endParaRPr lang="en-US" sz="1600" dirty="0" smtClean="0">
              <a:solidFill>
                <a:srgbClr val="002060"/>
              </a:solidFill>
              <a:latin typeface="Book Antiqua" pitchFamily="18" charset="0"/>
            </a:endParaRPr>
          </a:p>
          <a:p>
            <a:pPr marL="0" indent="0">
              <a:buNone/>
            </a:pPr>
            <a:endParaRPr lang="en-US" sz="1600" dirty="0" smtClean="0">
              <a:solidFill>
                <a:srgbClr val="002060"/>
              </a:solidFill>
              <a:latin typeface="Book Antiqua" pitchFamily="18" charset="0"/>
            </a:endParaRPr>
          </a:p>
          <a:p>
            <a:pPr marL="0" indent="0">
              <a:buNone/>
            </a:pPr>
            <a:endParaRPr lang="en-US" sz="1600" dirty="0">
              <a:solidFill>
                <a:srgbClr val="002060"/>
              </a:solidFill>
              <a:latin typeface="Book Antiqua" pitchFamily="18" charset="0"/>
            </a:endParaRPr>
          </a:p>
        </p:txBody>
      </p:sp>
    </p:spTree>
    <p:extLst>
      <p:ext uri="{BB962C8B-B14F-4D97-AF65-F5344CB8AC3E}">
        <p14:creationId xmlns:p14="http://schemas.microsoft.com/office/powerpoint/2010/main" val="1609652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7620000" cy="792162"/>
          </a:xfrm>
        </p:spPr>
        <p:txBody>
          <a:bodyPr/>
          <a:lstStyle/>
          <a:p>
            <a:r>
              <a:rPr lang="en-US" sz="4000" dirty="0" smtClean="0"/>
              <a:t>Other Prestigious </a:t>
            </a:r>
            <a:r>
              <a:rPr lang="en-US" sz="4000" dirty="0" smtClean="0"/>
              <a:t>Awards:</a:t>
            </a:r>
            <a:endParaRPr lang="en-US" sz="4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6" name="Slide Number Placeholder 5"/>
          <p:cNvSpPr>
            <a:spLocks noGrp="1"/>
          </p:cNvSpPr>
          <p:nvPr>
            <p:ph type="sldNum" sz="quarter" idx="12"/>
          </p:nvPr>
        </p:nvSpPr>
        <p:spPr/>
        <p:txBody>
          <a:bodyPr/>
          <a:lstStyle/>
          <a:p>
            <a:fld id="{D3160B46-7B01-4E96-887E-8A950926852C}" type="slidenum">
              <a:rPr lang="en-US" smtClean="0"/>
              <a:t>15</a:t>
            </a:fld>
            <a:endParaRPr lang="en-US"/>
          </a:p>
        </p:txBody>
      </p:sp>
      <p:sp>
        <p:nvSpPr>
          <p:cNvPr id="7" name="TextBox 6"/>
          <p:cNvSpPr txBox="1"/>
          <p:nvPr/>
        </p:nvSpPr>
        <p:spPr>
          <a:xfrm>
            <a:off x="471586" y="914400"/>
            <a:ext cx="8100816" cy="2092881"/>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rPr>
              <a:t>Gates </a:t>
            </a:r>
            <a:r>
              <a:rPr lang="en-US" dirty="0" smtClean="0">
                <a:solidFill>
                  <a:srgbClr val="002060"/>
                </a:solidFill>
                <a:latin typeface="Book Antiqua" panose="02040602050305030304" pitchFamily="18" charset="0"/>
              </a:rPr>
              <a:t>Foundation – </a:t>
            </a:r>
            <a:r>
              <a:rPr lang="en-US" dirty="0" smtClean="0">
                <a:solidFill>
                  <a:srgbClr val="002060"/>
                </a:solidFill>
                <a:latin typeface="Book Antiqua" panose="02040602050305030304" pitchFamily="18" charset="0"/>
                <a:hlinkClick r:id="rId5"/>
              </a:rPr>
              <a:t>Grand Challenges Exploration</a:t>
            </a:r>
            <a:endParaRPr lang="en-US" dirty="0" smtClean="0">
              <a:solidFill>
                <a:srgbClr val="002060"/>
              </a:solidFill>
              <a:latin typeface="Book Antiqua" panose="02040602050305030304" pitchFamily="18" charset="0"/>
            </a:endParaRP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rPr>
              <a:t>Hartwell Foundation – </a:t>
            </a:r>
            <a:r>
              <a:rPr lang="en-US" dirty="0" smtClean="0">
                <a:solidFill>
                  <a:srgbClr val="002060"/>
                </a:solidFill>
                <a:latin typeface="Book Antiqua" panose="02040602050305030304" pitchFamily="18" charset="0"/>
                <a:hlinkClick r:id="rId6"/>
              </a:rPr>
              <a:t>Biomedical Research Awards</a:t>
            </a:r>
            <a:endParaRPr lang="en-US" dirty="0" smtClean="0">
              <a:solidFill>
                <a:srgbClr val="002060"/>
              </a:solidFill>
              <a:latin typeface="Book Antiqua" panose="02040602050305030304" pitchFamily="18" charset="0"/>
            </a:endParaRP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rPr>
              <a:t>Keck Foundation – </a:t>
            </a:r>
            <a:r>
              <a:rPr lang="en-US" dirty="0" smtClean="0">
                <a:solidFill>
                  <a:srgbClr val="002060"/>
                </a:solidFill>
                <a:latin typeface="Book Antiqua" panose="02040602050305030304" pitchFamily="18" charset="0"/>
                <a:hlinkClick r:id="rId7"/>
              </a:rPr>
              <a:t>Medical, Science &amp; Engineering Research Awards</a:t>
            </a:r>
            <a:endParaRPr lang="en-US" dirty="0" smtClean="0">
              <a:solidFill>
                <a:srgbClr val="002060"/>
              </a:solidFill>
              <a:latin typeface="Book Antiqua" panose="02040602050305030304" pitchFamily="18" charset="0"/>
            </a:endParaRPr>
          </a:p>
          <a:p>
            <a:pPr marL="285750" indent="-285750">
              <a:spcAft>
                <a:spcPts val="1200"/>
              </a:spcAft>
              <a:buFont typeface="Arial" panose="020B0604020202020204" pitchFamily="34" charset="0"/>
              <a:buChar char="•"/>
            </a:pPr>
            <a:r>
              <a:rPr lang="en-US" dirty="0">
                <a:solidFill>
                  <a:srgbClr val="002060"/>
                </a:solidFill>
                <a:latin typeface="Book Antiqua" panose="02040602050305030304" pitchFamily="18" charset="0"/>
              </a:rPr>
              <a:t>Sidney Kimmel – </a:t>
            </a:r>
            <a:r>
              <a:rPr lang="en-US" dirty="0">
                <a:solidFill>
                  <a:srgbClr val="002060"/>
                </a:solidFill>
                <a:latin typeface="Book Antiqua" panose="02040602050305030304" pitchFamily="18" charset="0"/>
                <a:hlinkClick r:id="rId8"/>
              </a:rPr>
              <a:t>Kimmel Scholars Program </a:t>
            </a:r>
            <a:r>
              <a:rPr lang="en-US" dirty="0">
                <a:solidFill>
                  <a:srgbClr val="002060"/>
                </a:solidFill>
                <a:latin typeface="Book Antiqua" panose="02040602050305030304" pitchFamily="18" charset="0"/>
              </a:rPr>
              <a:t>(biomed &amp; cancer)</a:t>
            </a: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rPr>
              <a:t>Moore Foundation – </a:t>
            </a:r>
            <a:r>
              <a:rPr lang="en-US" dirty="0" smtClean="0">
                <a:solidFill>
                  <a:srgbClr val="002060"/>
                </a:solidFill>
                <a:latin typeface="Book Antiqua" panose="02040602050305030304" pitchFamily="18" charset="0"/>
                <a:hlinkClick r:id="rId9"/>
              </a:rPr>
              <a:t>Advancing basic science</a:t>
            </a:r>
            <a:endParaRPr lang="en-US" dirty="0">
              <a:solidFill>
                <a:srgbClr val="002060"/>
              </a:solidFill>
              <a:latin typeface="Book Antiqua" panose="02040602050305030304" pitchFamily="18" charset="0"/>
            </a:endParaRPr>
          </a:p>
        </p:txBody>
      </p:sp>
      <p:sp>
        <p:nvSpPr>
          <p:cNvPr id="8" name="Title 1"/>
          <p:cNvSpPr txBox="1">
            <a:spLocks/>
          </p:cNvSpPr>
          <p:nvPr/>
        </p:nvSpPr>
        <p:spPr>
          <a:xfrm>
            <a:off x="228600" y="2971800"/>
            <a:ext cx="76200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Other top funders:</a:t>
            </a:r>
            <a:endParaRPr lang="en-US" sz="4000" dirty="0"/>
          </a:p>
        </p:txBody>
      </p:sp>
      <p:sp>
        <p:nvSpPr>
          <p:cNvPr id="9" name="TextBox 8"/>
          <p:cNvSpPr txBox="1"/>
          <p:nvPr/>
        </p:nvSpPr>
        <p:spPr>
          <a:xfrm>
            <a:off x="604857" y="3724632"/>
            <a:ext cx="6867485" cy="252376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hlinkClick r:id="rId10"/>
              </a:rPr>
              <a:t>American Cancer </a:t>
            </a:r>
            <a:r>
              <a:rPr lang="en-US" dirty="0" smtClean="0">
                <a:solidFill>
                  <a:srgbClr val="002060"/>
                </a:solidFill>
                <a:latin typeface="Book Antiqua" panose="02040602050305030304" pitchFamily="18" charset="0"/>
                <a:hlinkClick r:id="rId10"/>
              </a:rPr>
              <a:t>Society</a:t>
            </a:r>
            <a:endParaRPr lang="en-US" dirty="0" smtClean="0">
              <a:solidFill>
                <a:srgbClr val="002060"/>
              </a:solidFill>
              <a:latin typeface="Book Antiqua" panose="02040602050305030304" pitchFamily="18" charset="0"/>
            </a:endParaRP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hlinkClick r:id="rId11"/>
              </a:rPr>
              <a:t>American Chemical Society</a:t>
            </a:r>
            <a:endParaRPr lang="en-US" dirty="0" smtClean="0">
              <a:solidFill>
                <a:srgbClr val="002060"/>
              </a:solidFill>
              <a:latin typeface="Book Antiqua" panose="02040602050305030304" pitchFamily="18" charset="0"/>
            </a:endParaRP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hlinkClick r:id="rId12"/>
              </a:rPr>
              <a:t>American Heart Association</a:t>
            </a:r>
            <a:endParaRPr lang="en-US" dirty="0" smtClean="0">
              <a:solidFill>
                <a:srgbClr val="002060"/>
              </a:solidFill>
              <a:latin typeface="Book Antiqua" panose="02040602050305030304" pitchFamily="18" charset="0"/>
            </a:endParaRP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hlinkClick r:id="rId13"/>
              </a:rPr>
              <a:t>March </a:t>
            </a:r>
            <a:r>
              <a:rPr lang="en-US" dirty="0" smtClean="0">
                <a:solidFill>
                  <a:srgbClr val="002060"/>
                </a:solidFill>
                <a:latin typeface="Book Antiqua" panose="02040602050305030304" pitchFamily="18" charset="0"/>
                <a:hlinkClick r:id="rId13"/>
              </a:rPr>
              <a:t>of Dimes </a:t>
            </a:r>
            <a:r>
              <a:rPr lang="en-US" dirty="0" smtClean="0">
                <a:solidFill>
                  <a:srgbClr val="002060"/>
                </a:solidFill>
                <a:latin typeface="Book Antiqua" panose="02040602050305030304" pitchFamily="18" charset="0"/>
                <a:hlinkClick r:id="rId13"/>
              </a:rPr>
              <a:t>Foundation</a:t>
            </a:r>
            <a:endParaRPr lang="en-US" dirty="0" smtClean="0">
              <a:solidFill>
                <a:srgbClr val="002060"/>
              </a:solidFill>
              <a:latin typeface="Book Antiqua" panose="02040602050305030304" pitchFamily="18" charset="0"/>
            </a:endParaRP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hlinkClick r:id="rId14"/>
              </a:rPr>
              <a:t>Pardee</a:t>
            </a:r>
            <a:r>
              <a:rPr lang="en-US" dirty="0">
                <a:solidFill>
                  <a:srgbClr val="002060"/>
                </a:solidFill>
                <a:latin typeface="Book Antiqua" panose="02040602050305030304" pitchFamily="18" charset="0"/>
                <a:hlinkClick r:id="rId14"/>
              </a:rPr>
              <a:t> </a:t>
            </a:r>
            <a:r>
              <a:rPr lang="en-US" dirty="0" smtClean="0">
                <a:solidFill>
                  <a:srgbClr val="002060"/>
                </a:solidFill>
                <a:latin typeface="Book Antiqua" panose="02040602050305030304" pitchFamily="18" charset="0"/>
                <a:hlinkClick r:id="rId14"/>
              </a:rPr>
              <a:t>Foundation, Elsa U</a:t>
            </a:r>
            <a:r>
              <a:rPr lang="en-US" dirty="0" smtClean="0">
                <a:solidFill>
                  <a:srgbClr val="002060"/>
                </a:solidFill>
                <a:latin typeface="Book Antiqua" panose="02040602050305030304" pitchFamily="18" charset="0"/>
              </a:rPr>
              <a:t>.</a:t>
            </a:r>
          </a:p>
          <a:p>
            <a:pPr marL="285750" indent="-285750">
              <a:spcAft>
                <a:spcPts val="1200"/>
              </a:spcAft>
              <a:buFont typeface="Arial" panose="020B0604020202020204" pitchFamily="34" charset="0"/>
              <a:buChar char="•"/>
            </a:pPr>
            <a:r>
              <a:rPr lang="en-US" dirty="0" smtClean="0">
                <a:solidFill>
                  <a:srgbClr val="002060"/>
                </a:solidFill>
                <a:latin typeface="Book Antiqua" panose="02040602050305030304" pitchFamily="18" charset="0"/>
                <a:hlinkClick r:id="rId15"/>
              </a:rPr>
              <a:t>Whitehall Foundation</a:t>
            </a:r>
            <a:endParaRPr lang="en-US" dirty="0" smtClean="0">
              <a:solidFill>
                <a:srgbClr val="002060"/>
              </a:solidFill>
              <a:latin typeface="Book Antiqua" panose="02040602050305030304" pitchFamily="18" charset="0"/>
            </a:endParaRPr>
          </a:p>
        </p:txBody>
      </p:sp>
    </p:spTree>
    <p:extLst>
      <p:ext uri="{BB962C8B-B14F-4D97-AF65-F5344CB8AC3E}">
        <p14:creationId xmlns:p14="http://schemas.microsoft.com/office/powerpoint/2010/main" val="405267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5410200"/>
            <a:ext cx="7467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914400"/>
            <a:ext cx="7645842" cy="5539978"/>
          </a:xfrm>
          <a:prstGeom prst="rect">
            <a:avLst/>
          </a:prstGeom>
          <a:noFill/>
        </p:spPr>
        <p:txBody>
          <a:bodyPr wrap="square" rtlCol="0">
            <a:spAutoFit/>
          </a:bodyPr>
          <a:lstStyle/>
          <a:p>
            <a:r>
              <a:rPr lang="en-US" dirty="0" smtClean="0">
                <a:solidFill>
                  <a:srgbClr val="002060"/>
                </a:solidFill>
                <a:latin typeface="+mj-lt"/>
              </a:rPr>
              <a:t>Universities have staff members who are experienced with the process of engaging with professional foundations.  These staff – Foundation Relations or Corporate &amp; Foundation Relations - </a:t>
            </a:r>
            <a:r>
              <a:rPr lang="en-US" dirty="0" smtClean="0">
                <a:solidFill>
                  <a:srgbClr val="002060"/>
                </a:solidFill>
                <a:latin typeface="+mj-lt"/>
              </a:rPr>
              <a:t> </a:t>
            </a:r>
            <a:r>
              <a:rPr lang="en-US" dirty="0" smtClean="0">
                <a:solidFill>
                  <a:srgbClr val="002060"/>
                </a:solidFill>
                <a:latin typeface="+mj-lt"/>
              </a:rPr>
              <a:t>can assist with:</a:t>
            </a:r>
          </a:p>
          <a:p>
            <a:endParaRPr lang="en-US" sz="1400" dirty="0" smtClean="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rPr>
              <a:t>1:1 a</a:t>
            </a:r>
            <a:r>
              <a:rPr lang="en-US" b="1" dirty="0" smtClean="0">
                <a:solidFill>
                  <a:srgbClr val="002060"/>
                </a:solidFill>
                <a:latin typeface="+mj-lt"/>
              </a:rPr>
              <a:t>dvisory</a:t>
            </a:r>
            <a:r>
              <a:rPr lang="en-US" dirty="0" smtClean="0">
                <a:solidFill>
                  <a:srgbClr val="002060"/>
                </a:solidFill>
                <a:latin typeface="+mj-lt"/>
              </a:rPr>
              <a:t> </a:t>
            </a:r>
            <a:r>
              <a:rPr lang="en-US" b="1" dirty="0" smtClean="0">
                <a:solidFill>
                  <a:srgbClr val="002060"/>
                </a:solidFill>
                <a:latin typeface="+mj-lt"/>
              </a:rPr>
              <a:t>meetings </a:t>
            </a:r>
            <a:r>
              <a:rPr lang="en-US" dirty="0" smtClean="0">
                <a:solidFill>
                  <a:srgbClr val="002060"/>
                </a:solidFill>
                <a:latin typeface="+mj-lt"/>
              </a:rPr>
              <a:t>with faculty members</a:t>
            </a:r>
          </a:p>
          <a:p>
            <a:pPr marL="285750" indent="-285750">
              <a:buFont typeface="Arial" panose="020B0604020202020204" pitchFamily="34" charset="0"/>
              <a:buChar char="•"/>
            </a:pPr>
            <a:endParaRPr lang="en-US" sz="1400" dirty="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rPr>
              <a:t>Targeted prospecting </a:t>
            </a:r>
            <a:r>
              <a:rPr lang="en-US" dirty="0" smtClean="0">
                <a:solidFill>
                  <a:srgbClr val="002060"/>
                </a:solidFill>
                <a:latin typeface="+mj-lt"/>
              </a:rPr>
              <a:t>of potential funders</a:t>
            </a:r>
          </a:p>
          <a:p>
            <a:pPr marL="285750" indent="-285750">
              <a:buFont typeface="Arial" panose="020B0604020202020204" pitchFamily="34" charset="0"/>
              <a:buChar char="•"/>
            </a:pPr>
            <a:endParaRPr lang="en-US" sz="1400" dirty="0">
              <a:solidFill>
                <a:srgbClr val="002060"/>
              </a:solidFill>
              <a:latin typeface="+mj-lt"/>
            </a:endParaRPr>
          </a:p>
          <a:p>
            <a:pPr marL="285750" indent="-285750">
              <a:buFont typeface="Arial" panose="020B0604020202020204" pitchFamily="34" charset="0"/>
              <a:buChar char="•"/>
            </a:pPr>
            <a:r>
              <a:rPr lang="en-US" b="1" dirty="0">
                <a:solidFill>
                  <a:srgbClr val="002060"/>
                </a:solidFill>
                <a:latin typeface="+mj-lt"/>
              </a:rPr>
              <a:t>Strategic analysis</a:t>
            </a:r>
            <a:r>
              <a:rPr lang="en-US" dirty="0">
                <a:solidFill>
                  <a:srgbClr val="002060"/>
                </a:solidFill>
                <a:latin typeface="+mj-lt"/>
              </a:rPr>
              <a:t> of </a:t>
            </a:r>
            <a:r>
              <a:rPr lang="en-US" dirty="0" smtClean="0">
                <a:solidFill>
                  <a:srgbClr val="002060"/>
                </a:solidFill>
                <a:latin typeface="+mj-lt"/>
              </a:rPr>
              <a:t>past and likely performance </a:t>
            </a:r>
            <a:r>
              <a:rPr lang="en-US" dirty="0">
                <a:solidFill>
                  <a:srgbClr val="002060"/>
                </a:solidFill>
                <a:latin typeface="+mj-lt"/>
              </a:rPr>
              <a:t>in prestigious </a:t>
            </a:r>
            <a:r>
              <a:rPr lang="en-US" dirty="0" smtClean="0">
                <a:solidFill>
                  <a:srgbClr val="002060"/>
                </a:solidFill>
                <a:latin typeface="+mj-lt"/>
              </a:rPr>
              <a:t>competitions</a:t>
            </a:r>
          </a:p>
          <a:p>
            <a:pPr marL="285750" indent="-285750">
              <a:buFont typeface="Arial" panose="020B0604020202020204" pitchFamily="34" charset="0"/>
              <a:buChar char="•"/>
            </a:pPr>
            <a:endParaRPr lang="en-US" sz="1400" dirty="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rPr>
              <a:t>Connecting</a:t>
            </a:r>
            <a:r>
              <a:rPr lang="en-US" dirty="0" smtClean="0">
                <a:solidFill>
                  <a:srgbClr val="002060"/>
                </a:solidFill>
                <a:latin typeface="+mj-lt"/>
              </a:rPr>
              <a:t> faculty </a:t>
            </a:r>
            <a:r>
              <a:rPr lang="en-US" dirty="0">
                <a:solidFill>
                  <a:srgbClr val="002060"/>
                </a:solidFill>
                <a:latin typeface="+mj-lt"/>
              </a:rPr>
              <a:t>with </a:t>
            </a:r>
            <a:r>
              <a:rPr lang="en-US" dirty="0" smtClean="0">
                <a:solidFill>
                  <a:srgbClr val="002060"/>
                </a:solidFill>
                <a:latin typeface="+mj-lt"/>
              </a:rPr>
              <a:t>foundation </a:t>
            </a:r>
            <a:r>
              <a:rPr lang="en-US" dirty="0">
                <a:solidFill>
                  <a:srgbClr val="002060"/>
                </a:solidFill>
                <a:latin typeface="+mj-lt"/>
              </a:rPr>
              <a:t>program officers </a:t>
            </a:r>
            <a:endParaRPr lang="en-US" dirty="0" smtClean="0">
              <a:solidFill>
                <a:srgbClr val="002060"/>
              </a:solidFill>
              <a:latin typeface="+mj-lt"/>
            </a:endParaRPr>
          </a:p>
          <a:p>
            <a:pPr marL="285750" indent="-285750">
              <a:buFont typeface="Arial" panose="020B0604020202020204" pitchFamily="34" charset="0"/>
              <a:buChar char="•"/>
            </a:pPr>
            <a:endParaRPr lang="en-US" sz="1400" dirty="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rPr>
              <a:t>Facilitating</a:t>
            </a:r>
            <a:r>
              <a:rPr lang="en-US" dirty="0" smtClean="0">
                <a:solidFill>
                  <a:srgbClr val="002060"/>
                </a:solidFill>
                <a:latin typeface="+mj-lt"/>
              </a:rPr>
              <a:t> </a:t>
            </a:r>
            <a:r>
              <a:rPr lang="en-US" dirty="0">
                <a:solidFill>
                  <a:srgbClr val="002060"/>
                </a:solidFill>
                <a:latin typeface="+mj-lt"/>
              </a:rPr>
              <a:t>proposal development and submission </a:t>
            </a:r>
            <a:r>
              <a:rPr lang="en-US" dirty="0" smtClean="0">
                <a:solidFill>
                  <a:srgbClr val="002060"/>
                </a:solidFill>
                <a:latin typeface="+mj-lt"/>
              </a:rPr>
              <a:t>process</a:t>
            </a:r>
          </a:p>
          <a:p>
            <a:pPr marL="285750" indent="-285750">
              <a:buFont typeface="Arial" panose="020B0604020202020204" pitchFamily="34" charset="0"/>
              <a:buChar char="•"/>
            </a:pPr>
            <a:endParaRPr lang="en-US" sz="1100" dirty="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rPr>
              <a:t>Articulate </a:t>
            </a:r>
            <a:r>
              <a:rPr lang="en-US" dirty="0" smtClean="0">
                <a:solidFill>
                  <a:srgbClr val="002060"/>
                </a:solidFill>
                <a:latin typeface="+mj-lt"/>
              </a:rPr>
              <a:t>proposal content in terms of </a:t>
            </a:r>
            <a:r>
              <a:rPr lang="en-US" dirty="0" smtClean="0">
                <a:solidFill>
                  <a:srgbClr val="002060"/>
                </a:solidFill>
                <a:latin typeface="+mj-lt"/>
              </a:rPr>
              <a:t>foundation </a:t>
            </a:r>
            <a:r>
              <a:rPr lang="en-US" dirty="0" smtClean="0">
                <a:solidFill>
                  <a:srgbClr val="002060"/>
                </a:solidFill>
                <a:latin typeface="+mj-lt"/>
              </a:rPr>
              <a:t>language. (i.e. write for an educated lay audience with clearly  articulated outcomes).</a:t>
            </a:r>
          </a:p>
          <a:p>
            <a:pPr marL="285750" indent="-285750">
              <a:buFont typeface="Arial" panose="020B0604020202020204" pitchFamily="34" charset="0"/>
              <a:buChar char="•"/>
            </a:pPr>
            <a:endParaRPr lang="en-US" sz="1600" dirty="0" smtClean="0">
              <a:solidFill>
                <a:srgbClr val="002060"/>
              </a:solidFill>
              <a:latin typeface="+mj-lt"/>
            </a:endParaRPr>
          </a:p>
          <a:p>
            <a:r>
              <a:rPr lang="en-US" b="1" dirty="0" smtClean="0">
                <a:solidFill>
                  <a:srgbClr val="002060"/>
                </a:solidFill>
                <a:latin typeface="+mj-lt"/>
              </a:rPr>
              <a:t>NOTE:</a:t>
            </a:r>
            <a:r>
              <a:rPr lang="en-US" dirty="0" smtClean="0">
                <a:solidFill>
                  <a:srgbClr val="002060"/>
                </a:solidFill>
                <a:latin typeface="+mj-lt"/>
              </a:rPr>
              <a:t> some awards may be limited submission opportunities that need to be coordinated by Foundation Relations staff members.</a:t>
            </a:r>
            <a:endParaRPr lang="en-US" dirty="0" smtClean="0">
              <a:solidFill>
                <a:srgbClr val="002060"/>
              </a:solidFill>
              <a:latin typeface="+mj-lt"/>
            </a:endParaRPr>
          </a:p>
          <a:p>
            <a:pPr marL="285750" indent="-285750">
              <a:buFont typeface="Arial" panose="020B0604020202020204" pitchFamily="34" charset="0"/>
              <a:buChar char="•"/>
            </a:pPr>
            <a:endParaRPr lang="en-US" dirty="0">
              <a:solidFill>
                <a:srgbClr val="002060"/>
              </a:solidFill>
              <a:latin typeface="+mj-lt"/>
            </a:endParaRPr>
          </a:p>
        </p:txBody>
      </p:sp>
      <p:sp>
        <p:nvSpPr>
          <p:cNvPr id="2" name="Title 1"/>
          <p:cNvSpPr>
            <a:spLocks noGrp="1"/>
          </p:cNvSpPr>
          <p:nvPr>
            <p:ph type="title"/>
          </p:nvPr>
        </p:nvSpPr>
        <p:spPr>
          <a:xfrm>
            <a:off x="381000" y="76200"/>
            <a:ext cx="7620000" cy="914400"/>
          </a:xfrm>
        </p:spPr>
        <p:txBody>
          <a:bodyPr/>
          <a:lstStyle/>
          <a:p>
            <a:r>
              <a:rPr lang="en-US" sz="4000" dirty="0" smtClean="0"/>
              <a:t>Engaging with Foundations</a:t>
            </a:r>
            <a:endParaRPr lang="en-US" sz="4000" strike="sngStrik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16</a:t>
            </a:fld>
            <a:endParaRPr lang="en-US"/>
          </a:p>
        </p:txBody>
      </p:sp>
    </p:spTree>
    <p:extLst>
      <p:ext uri="{BB962C8B-B14F-4D97-AF65-F5344CB8AC3E}">
        <p14:creationId xmlns:p14="http://schemas.microsoft.com/office/powerpoint/2010/main" val="4173420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1061621"/>
            <a:ext cx="7848600" cy="5262979"/>
          </a:xfrm>
          <a:prstGeom prst="rect">
            <a:avLst/>
          </a:prstGeom>
          <a:noFill/>
        </p:spPr>
        <p:txBody>
          <a:bodyPr wrap="square" rtlCol="0">
            <a:spAutoFit/>
          </a:bodyPr>
          <a:lstStyle/>
          <a:p>
            <a:r>
              <a:rPr lang="en-US" b="1" dirty="0" smtClean="0">
                <a:solidFill>
                  <a:srgbClr val="002060"/>
                </a:solidFill>
                <a:latin typeface="+mj-lt"/>
              </a:rPr>
              <a:t>At your home institution:</a:t>
            </a:r>
          </a:p>
          <a:p>
            <a:endParaRPr lang="en-US" sz="800" dirty="0" smtClean="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rPr>
              <a:t>Office of Research</a:t>
            </a:r>
            <a:r>
              <a:rPr lang="en-US" dirty="0" smtClean="0">
                <a:solidFill>
                  <a:srgbClr val="002060"/>
                </a:solidFill>
                <a:latin typeface="+mj-lt"/>
              </a:rPr>
              <a:t> – May provide information on submission processes, including limited submissions,  as well as additional son-campus resources</a:t>
            </a:r>
          </a:p>
          <a:p>
            <a:pPr marL="285750" indent="-285750">
              <a:buFont typeface="Arial" panose="020B0604020202020204" pitchFamily="34" charset="0"/>
              <a:buChar char="•"/>
            </a:pPr>
            <a:endParaRPr lang="en-US" sz="1400" dirty="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rPr>
              <a:t>Library Services </a:t>
            </a:r>
            <a:r>
              <a:rPr lang="en-US" dirty="0" smtClean="0">
                <a:solidFill>
                  <a:srgbClr val="002060"/>
                </a:solidFill>
                <a:latin typeface="+mj-lt"/>
              </a:rPr>
              <a:t>– May provide r</a:t>
            </a:r>
            <a:r>
              <a:rPr lang="en-US" dirty="0" smtClean="0">
                <a:solidFill>
                  <a:srgbClr val="002060"/>
                </a:solidFill>
                <a:latin typeface="+mj-lt"/>
              </a:rPr>
              <a:t>esources</a:t>
            </a:r>
            <a:r>
              <a:rPr lang="en-US" dirty="0">
                <a:solidFill>
                  <a:srgbClr val="002060"/>
                </a:solidFill>
                <a:latin typeface="+mj-lt"/>
              </a:rPr>
              <a:t>, strategies, and information on </a:t>
            </a:r>
            <a:r>
              <a:rPr lang="en-US" dirty="0" smtClean="0">
                <a:solidFill>
                  <a:srgbClr val="002060"/>
                </a:solidFill>
                <a:latin typeface="+mj-lt"/>
              </a:rPr>
              <a:t>grant-seeking, including finding </a:t>
            </a:r>
            <a:r>
              <a:rPr lang="en-US" dirty="0">
                <a:solidFill>
                  <a:srgbClr val="002060"/>
                </a:solidFill>
                <a:latin typeface="+mj-lt"/>
              </a:rPr>
              <a:t>funders, proposal writing, university processes, and </a:t>
            </a:r>
            <a:r>
              <a:rPr lang="en-US" dirty="0" smtClean="0">
                <a:solidFill>
                  <a:srgbClr val="002060"/>
                </a:solidFill>
                <a:latin typeface="+mj-lt"/>
              </a:rPr>
              <a:t>access to subscription-based online resources.</a:t>
            </a:r>
            <a:endParaRPr lang="en-US" dirty="0" smtClean="0">
              <a:solidFill>
                <a:srgbClr val="002060"/>
              </a:solidFill>
              <a:latin typeface="+mj-lt"/>
            </a:endParaRPr>
          </a:p>
          <a:p>
            <a:pPr marL="285750" indent="-285750">
              <a:buFont typeface="Arial" panose="020B0604020202020204" pitchFamily="34" charset="0"/>
              <a:buChar char="•"/>
            </a:pPr>
            <a:endParaRPr lang="en-US" sz="1050" b="1" dirty="0" smtClean="0">
              <a:solidFill>
                <a:srgbClr val="002060"/>
              </a:solidFill>
              <a:latin typeface="+mj-lt"/>
            </a:endParaRPr>
          </a:p>
          <a:p>
            <a:pPr marL="285750" indent="-285750">
              <a:buFont typeface="Arial" panose="020B0604020202020204" pitchFamily="34" charset="0"/>
              <a:buChar char="•"/>
            </a:pPr>
            <a:endParaRPr lang="en-US" b="1" dirty="0">
              <a:solidFill>
                <a:srgbClr val="002060"/>
              </a:solidFill>
              <a:latin typeface="+mj-lt"/>
            </a:endParaRPr>
          </a:p>
          <a:p>
            <a:r>
              <a:rPr lang="en-US" b="1" dirty="0" smtClean="0">
                <a:solidFill>
                  <a:srgbClr val="002060"/>
                </a:solidFill>
                <a:latin typeface="+mj-lt"/>
              </a:rPr>
              <a:t>Online:</a:t>
            </a:r>
            <a:endParaRPr lang="en-US" dirty="0" smtClean="0">
              <a:solidFill>
                <a:srgbClr val="002060"/>
              </a:solidFill>
              <a:latin typeface="+mj-lt"/>
            </a:endParaRPr>
          </a:p>
          <a:p>
            <a:pPr marL="285750" indent="-285750">
              <a:buFont typeface="Arial" panose="020B0604020202020204" pitchFamily="34" charset="0"/>
              <a:buChar char="•"/>
            </a:pPr>
            <a:endParaRPr lang="en-US" sz="800" dirty="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hlinkClick r:id="rId2"/>
              </a:rPr>
              <a:t>The Foundation Center</a:t>
            </a:r>
            <a:r>
              <a:rPr lang="en-US" b="1" dirty="0" smtClean="0">
                <a:solidFill>
                  <a:srgbClr val="002060"/>
                </a:solidFill>
                <a:latin typeface="+mj-lt"/>
              </a:rPr>
              <a:t>: </a:t>
            </a:r>
            <a:r>
              <a:rPr lang="en-US" dirty="0" smtClean="0">
                <a:solidFill>
                  <a:srgbClr val="002060"/>
                </a:solidFill>
                <a:latin typeface="+mj-lt"/>
              </a:rPr>
              <a:t>A </a:t>
            </a:r>
            <a:r>
              <a:rPr lang="en-US" dirty="0">
                <a:solidFill>
                  <a:srgbClr val="002060"/>
                </a:solidFill>
                <a:latin typeface="+mj-lt"/>
              </a:rPr>
              <a:t>comprehensive </a:t>
            </a:r>
            <a:r>
              <a:rPr lang="en-US" dirty="0">
                <a:solidFill>
                  <a:srgbClr val="002060"/>
                </a:solidFill>
                <a:latin typeface="+mj-lt"/>
              </a:rPr>
              <a:t>information </a:t>
            </a:r>
            <a:r>
              <a:rPr lang="en-US" dirty="0" smtClean="0">
                <a:solidFill>
                  <a:srgbClr val="002060"/>
                </a:solidFill>
                <a:latin typeface="+mj-lt"/>
              </a:rPr>
              <a:t>source </a:t>
            </a:r>
            <a:r>
              <a:rPr lang="en-US" dirty="0">
                <a:solidFill>
                  <a:srgbClr val="002060"/>
                </a:solidFill>
                <a:latin typeface="+mj-lt"/>
              </a:rPr>
              <a:t>for </a:t>
            </a:r>
            <a:r>
              <a:rPr lang="en-US" dirty="0" smtClean="0">
                <a:solidFill>
                  <a:srgbClr val="002060"/>
                </a:solidFill>
                <a:latin typeface="+mj-lt"/>
              </a:rPr>
              <a:t>U.S</a:t>
            </a:r>
            <a:r>
              <a:rPr lang="en-US" dirty="0">
                <a:solidFill>
                  <a:srgbClr val="002060"/>
                </a:solidFill>
                <a:latin typeface="+mj-lt"/>
              </a:rPr>
              <a:t>.-based foundations. </a:t>
            </a:r>
            <a:r>
              <a:rPr lang="en-US" dirty="0" smtClean="0">
                <a:solidFill>
                  <a:srgbClr val="002060"/>
                </a:solidFill>
                <a:latin typeface="+mj-lt"/>
              </a:rPr>
              <a:t>searchable archives, </a:t>
            </a:r>
            <a:r>
              <a:rPr lang="en-US" dirty="0">
                <a:solidFill>
                  <a:srgbClr val="002060"/>
                </a:solidFill>
                <a:latin typeface="+mj-lt"/>
              </a:rPr>
              <a:t>Foundation Finder, Philanthropy Search Engine for the web (Sector Search</a:t>
            </a:r>
            <a:r>
              <a:rPr lang="en-US" dirty="0" smtClean="0">
                <a:solidFill>
                  <a:srgbClr val="002060"/>
                </a:solidFill>
                <a:latin typeface="+mj-lt"/>
              </a:rPr>
              <a:t>), </a:t>
            </a:r>
            <a:r>
              <a:rPr lang="en-US" dirty="0">
                <a:solidFill>
                  <a:srgbClr val="002060"/>
                </a:solidFill>
                <a:latin typeface="+mj-lt"/>
              </a:rPr>
              <a:t>a virtual classroom with online tutorials for proposal writing, budgeting and more</a:t>
            </a:r>
            <a:r>
              <a:rPr lang="en-US" dirty="0" smtClean="0">
                <a:solidFill>
                  <a:srgbClr val="002060"/>
                </a:solidFill>
                <a:latin typeface="+mj-lt"/>
              </a:rPr>
              <a:t>.</a:t>
            </a:r>
          </a:p>
          <a:p>
            <a:pPr marL="285750" indent="-285750">
              <a:buFont typeface="Arial" panose="020B0604020202020204" pitchFamily="34" charset="0"/>
              <a:buChar char="•"/>
            </a:pPr>
            <a:endParaRPr lang="en-US" dirty="0">
              <a:solidFill>
                <a:srgbClr val="002060"/>
              </a:solidFill>
              <a:latin typeface="+mj-lt"/>
            </a:endParaRPr>
          </a:p>
          <a:p>
            <a:pPr marL="285750" indent="-285750">
              <a:buFont typeface="Arial" panose="020B0604020202020204" pitchFamily="34" charset="0"/>
              <a:buChar char="•"/>
            </a:pPr>
            <a:r>
              <a:rPr lang="en-US" b="1" dirty="0" smtClean="0">
                <a:solidFill>
                  <a:srgbClr val="002060"/>
                </a:solidFill>
                <a:latin typeface="+mj-lt"/>
                <a:hlinkClick r:id="rId3"/>
              </a:rPr>
              <a:t>Foundation Directory Online</a:t>
            </a:r>
            <a:r>
              <a:rPr lang="en-US" b="1" dirty="0" smtClean="0">
                <a:solidFill>
                  <a:srgbClr val="002060"/>
                </a:solidFill>
                <a:latin typeface="+mj-lt"/>
              </a:rPr>
              <a:t>: </a:t>
            </a:r>
            <a:r>
              <a:rPr lang="en-US" dirty="0">
                <a:solidFill>
                  <a:srgbClr val="002060"/>
                </a:solidFill>
                <a:latin typeface="+mj-lt"/>
              </a:rPr>
              <a:t>This tool is best used for prospecting the </a:t>
            </a:r>
            <a:r>
              <a:rPr lang="en-US" dirty="0" err="1">
                <a:solidFill>
                  <a:srgbClr val="002060"/>
                </a:solidFill>
                <a:latin typeface="+mj-lt"/>
              </a:rPr>
              <a:t>grantmakers</a:t>
            </a:r>
            <a:r>
              <a:rPr lang="en-US" dirty="0">
                <a:solidFill>
                  <a:srgbClr val="002060"/>
                </a:solidFill>
                <a:latin typeface="+mj-lt"/>
              </a:rPr>
              <a:t> most likely to fund your project(s). It includes </a:t>
            </a:r>
            <a:r>
              <a:rPr lang="en-US" dirty="0" err="1">
                <a:solidFill>
                  <a:srgbClr val="002060"/>
                </a:solidFill>
                <a:latin typeface="+mj-lt"/>
              </a:rPr>
              <a:t>grantmaker</a:t>
            </a:r>
            <a:r>
              <a:rPr lang="en-US" dirty="0">
                <a:solidFill>
                  <a:srgbClr val="002060"/>
                </a:solidFill>
                <a:latin typeface="+mj-lt"/>
              </a:rPr>
              <a:t> information and funding history -- NOT specific funding </a:t>
            </a:r>
            <a:r>
              <a:rPr lang="en-US" dirty="0" smtClean="0">
                <a:solidFill>
                  <a:srgbClr val="002060"/>
                </a:solidFill>
                <a:latin typeface="+mj-lt"/>
              </a:rPr>
              <a:t>opportunities.</a:t>
            </a:r>
            <a:endParaRPr lang="en-US" sz="1400" dirty="0">
              <a:solidFill>
                <a:srgbClr val="002060"/>
              </a:solidFill>
              <a:latin typeface="+mj-lt"/>
            </a:endParaRPr>
          </a:p>
        </p:txBody>
      </p:sp>
      <p:sp>
        <p:nvSpPr>
          <p:cNvPr id="2" name="Title 1"/>
          <p:cNvSpPr>
            <a:spLocks noGrp="1"/>
          </p:cNvSpPr>
          <p:nvPr>
            <p:ph type="title"/>
          </p:nvPr>
        </p:nvSpPr>
        <p:spPr>
          <a:xfrm>
            <a:off x="381000" y="76200"/>
            <a:ext cx="7620000" cy="914400"/>
          </a:xfrm>
        </p:spPr>
        <p:txBody>
          <a:bodyPr/>
          <a:lstStyle/>
          <a:p>
            <a:r>
              <a:rPr lang="en-US" sz="4000" dirty="0" smtClean="0"/>
              <a:t>Additional Resources</a:t>
            </a:r>
            <a:endParaRPr lang="en-US" sz="4000" strike="sngStrike"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17</a:t>
            </a:fld>
            <a:endParaRPr lang="en-US"/>
          </a:p>
        </p:txBody>
      </p:sp>
    </p:spTree>
    <p:extLst>
      <p:ext uri="{BB962C8B-B14F-4D97-AF65-F5344CB8AC3E}">
        <p14:creationId xmlns:p14="http://schemas.microsoft.com/office/powerpoint/2010/main" val="3707670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445835"/>
            <a:ext cx="4419600" cy="1219200"/>
          </a:xfrm>
        </p:spPr>
        <p:txBody>
          <a:bodyPr/>
          <a:lstStyle/>
          <a:p>
            <a:r>
              <a:rPr lang="en-US" sz="2000" dirty="0" smtClean="0">
                <a:solidFill>
                  <a:srgbClr val="002060"/>
                </a:solidFill>
                <a:cs typeface="Arial"/>
              </a:rPr>
              <a:t>For additional information:</a:t>
            </a:r>
            <a:endParaRPr lang="en-US" sz="2000" strike="sngStrik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18</a:t>
            </a:fld>
            <a:endParaRPr lang="en-US"/>
          </a:p>
        </p:txBody>
      </p:sp>
      <p:sp>
        <p:nvSpPr>
          <p:cNvPr id="7" name="TextBox 6"/>
          <p:cNvSpPr txBox="1"/>
          <p:nvPr/>
        </p:nvSpPr>
        <p:spPr>
          <a:xfrm>
            <a:off x="2667000" y="2286000"/>
            <a:ext cx="5105400" cy="3354765"/>
          </a:xfrm>
          <a:prstGeom prst="rect">
            <a:avLst/>
          </a:prstGeom>
          <a:noFill/>
        </p:spPr>
        <p:txBody>
          <a:bodyPr wrap="square" rtlCol="0">
            <a:spAutoFit/>
          </a:bodyPr>
          <a:lstStyle/>
          <a:p>
            <a:endParaRPr lang="en-US" sz="1400" dirty="0">
              <a:solidFill>
                <a:srgbClr val="002060"/>
              </a:solidFill>
              <a:latin typeface="+mj-lt"/>
              <a:cs typeface="Arial"/>
            </a:endParaRPr>
          </a:p>
          <a:p>
            <a:endParaRPr lang="en-US" sz="1400" dirty="0">
              <a:solidFill>
                <a:srgbClr val="002060"/>
              </a:solidFill>
              <a:latin typeface="+mj-lt"/>
              <a:cs typeface="Arial"/>
            </a:endParaRPr>
          </a:p>
          <a:p>
            <a:r>
              <a:rPr lang="en-US" sz="1400" dirty="0">
                <a:solidFill>
                  <a:srgbClr val="002060"/>
                </a:solidFill>
                <a:latin typeface="+mj-lt"/>
                <a:cs typeface="Arial"/>
              </a:rPr>
              <a:t>Maureen Martin</a:t>
            </a:r>
          </a:p>
          <a:p>
            <a:r>
              <a:rPr lang="en-US" sz="1400" dirty="0">
                <a:solidFill>
                  <a:srgbClr val="002060"/>
                </a:solidFill>
                <a:latin typeface="+mj-lt"/>
                <a:cs typeface="Arial"/>
              </a:rPr>
              <a:t>Executive Director</a:t>
            </a:r>
          </a:p>
          <a:p>
            <a:r>
              <a:rPr lang="en-US" sz="1400" dirty="0">
                <a:solidFill>
                  <a:srgbClr val="002060"/>
                </a:solidFill>
                <a:latin typeface="+mj-lt"/>
                <a:cs typeface="Arial"/>
              </a:rPr>
              <a:t>Foundation Relations &amp; Program </a:t>
            </a:r>
            <a:r>
              <a:rPr lang="en-US" sz="1400" dirty="0" smtClean="0">
                <a:solidFill>
                  <a:srgbClr val="002060"/>
                </a:solidFill>
                <a:latin typeface="+mj-lt"/>
                <a:cs typeface="Arial"/>
              </a:rPr>
              <a:t>Initiatives</a:t>
            </a:r>
          </a:p>
          <a:p>
            <a:r>
              <a:rPr lang="en-US" sz="1400" dirty="0" smtClean="0">
                <a:solidFill>
                  <a:srgbClr val="002060"/>
                </a:solidFill>
                <a:latin typeface="+mj-lt"/>
                <a:cs typeface="Arial"/>
              </a:rPr>
              <a:t>University of Michigan</a:t>
            </a:r>
            <a:endParaRPr lang="en-US" sz="1400" dirty="0">
              <a:solidFill>
                <a:srgbClr val="002060"/>
              </a:solidFill>
              <a:latin typeface="+mj-lt"/>
              <a:cs typeface="Arial"/>
            </a:endParaRPr>
          </a:p>
          <a:p>
            <a:r>
              <a:rPr lang="en-US" sz="1400" dirty="0" smtClean="0">
                <a:solidFill>
                  <a:srgbClr val="002060"/>
                </a:solidFill>
                <a:latin typeface="+mj-lt"/>
                <a:cs typeface="Arial"/>
                <a:hlinkClick r:id="rId3"/>
              </a:rPr>
              <a:t>martinms@umich.edu</a:t>
            </a:r>
            <a:endParaRPr lang="en-US" sz="1400" dirty="0" smtClean="0">
              <a:solidFill>
                <a:srgbClr val="002060"/>
              </a:solidFill>
              <a:latin typeface="+mj-lt"/>
              <a:cs typeface="Arial"/>
            </a:endParaRPr>
          </a:p>
          <a:p>
            <a:endParaRPr lang="en-US" sz="1400" dirty="0">
              <a:solidFill>
                <a:srgbClr val="002060"/>
              </a:solidFill>
              <a:latin typeface="+mj-lt"/>
              <a:cs typeface="Arial"/>
            </a:endParaRPr>
          </a:p>
          <a:p>
            <a:r>
              <a:rPr lang="en-US" sz="1400" dirty="0">
                <a:solidFill>
                  <a:srgbClr val="002060"/>
                </a:solidFill>
                <a:latin typeface="+mj-lt"/>
                <a:cs typeface="Arial"/>
              </a:rPr>
              <a:t>Allison McElroy</a:t>
            </a:r>
          </a:p>
          <a:p>
            <a:r>
              <a:rPr lang="en-US" sz="1400" dirty="0">
                <a:solidFill>
                  <a:srgbClr val="002060"/>
                </a:solidFill>
                <a:latin typeface="+mj-lt"/>
                <a:cs typeface="Arial"/>
              </a:rPr>
              <a:t>Associate Director</a:t>
            </a:r>
          </a:p>
          <a:p>
            <a:r>
              <a:rPr lang="en-US" sz="1400" dirty="0">
                <a:solidFill>
                  <a:srgbClr val="002060"/>
                </a:solidFill>
                <a:latin typeface="+mj-lt"/>
                <a:cs typeface="Arial"/>
              </a:rPr>
              <a:t>Foundation </a:t>
            </a:r>
            <a:r>
              <a:rPr lang="en-US" sz="1400" dirty="0" smtClean="0">
                <a:solidFill>
                  <a:srgbClr val="002060"/>
                </a:solidFill>
                <a:latin typeface="+mj-lt"/>
                <a:cs typeface="Arial"/>
              </a:rPr>
              <a:t>Relations</a:t>
            </a:r>
          </a:p>
          <a:p>
            <a:r>
              <a:rPr lang="en-US" sz="1400" dirty="0" smtClean="0">
                <a:solidFill>
                  <a:srgbClr val="002060"/>
                </a:solidFill>
                <a:latin typeface="+mj-lt"/>
                <a:cs typeface="Arial"/>
              </a:rPr>
              <a:t>University of Michigan</a:t>
            </a:r>
            <a:endParaRPr lang="en-US" sz="1400" dirty="0">
              <a:solidFill>
                <a:srgbClr val="002060"/>
              </a:solidFill>
              <a:latin typeface="+mj-lt"/>
              <a:cs typeface="Arial"/>
            </a:endParaRPr>
          </a:p>
          <a:p>
            <a:r>
              <a:rPr lang="en-US" sz="1400" dirty="0">
                <a:solidFill>
                  <a:srgbClr val="002060"/>
                </a:solidFill>
                <a:latin typeface="+mj-lt"/>
                <a:cs typeface="Arial"/>
                <a:hlinkClick r:id="rId4"/>
              </a:rPr>
              <a:t>mcelroya@umich.edu</a:t>
            </a:r>
            <a:endParaRPr lang="en-US" sz="1400" dirty="0">
              <a:solidFill>
                <a:srgbClr val="002060"/>
              </a:solidFill>
              <a:latin typeface="+mj-lt"/>
              <a:cs typeface="Arial"/>
            </a:endParaRPr>
          </a:p>
          <a:p>
            <a:endParaRPr lang="en-US" sz="1400" dirty="0">
              <a:solidFill>
                <a:srgbClr val="002060"/>
              </a:solidFill>
              <a:latin typeface="+mj-lt"/>
              <a:cs typeface="Arial"/>
            </a:endParaRPr>
          </a:p>
          <a:p>
            <a:endParaRPr lang="en-US" sz="1600" dirty="0">
              <a:solidFill>
                <a:srgbClr val="002060"/>
              </a:solidFill>
              <a:latin typeface="+mj-lt"/>
              <a:cs typeface="Arial"/>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spTree>
    <p:extLst>
      <p:ext uri="{BB962C8B-B14F-4D97-AF65-F5344CB8AC3E}">
        <p14:creationId xmlns:p14="http://schemas.microsoft.com/office/powerpoint/2010/main" val="3155955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Overview</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2</a:t>
            </a:fld>
            <a:endParaRPr lang="en-US"/>
          </a:p>
        </p:txBody>
      </p:sp>
      <p:sp>
        <p:nvSpPr>
          <p:cNvPr id="26" name="TextBox 25"/>
          <p:cNvSpPr txBox="1"/>
          <p:nvPr/>
        </p:nvSpPr>
        <p:spPr>
          <a:xfrm>
            <a:off x="838200" y="1676400"/>
            <a:ext cx="6380076" cy="3785652"/>
          </a:xfrm>
          <a:prstGeom prst="rect">
            <a:avLst/>
          </a:prstGeom>
          <a:noFill/>
        </p:spPr>
        <p:txBody>
          <a:bodyPr wrap="square" rtlCol="0">
            <a:spAutoFit/>
          </a:bodyPr>
          <a:lstStyle/>
          <a:p>
            <a:pPr marL="342900" indent="-342900">
              <a:buAutoNum type="arabicPeriod"/>
            </a:pPr>
            <a:r>
              <a:rPr lang="en-US" sz="2400" dirty="0" smtClean="0">
                <a:solidFill>
                  <a:srgbClr val="002060"/>
                </a:solidFill>
                <a:latin typeface="+mj-lt"/>
                <a:cs typeface="Arial"/>
              </a:rPr>
              <a:t>Foundation basics</a:t>
            </a:r>
          </a:p>
          <a:p>
            <a:pPr marL="342900" indent="-342900">
              <a:buAutoNum type="arabicPeriod"/>
            </a:pPr>
            <a:endParaRPr lang="en-US" sz="2400" dirty="0" smtClean="0">
              <a:solidFill>
                <a:srgbClr val="002060"/>
              </a:solidFill>
              <a:latin typeface="+mj-lt"/>
              <a:cs typeface="Arial"/>
            </a:endParaRPr>
          </a:p>
          <a:p>
            <a:pPr marL="342900" indent="-342900">
              <a:buFontTx/>
              <a:buAutoNum type="arabicPeriod"/>
            </a:pPr>
            <a:r>
              <a:rPr lang="en-US" sz="2400" dirty="0">
                <a:solidFill>
                  <a:srgbClr val="002060"/>
                </a:solidFill>
                <a:latin typeface="+mj-lt"/>
                <a:cs typeface="Arial"/>
              </a:rPr>
              <a:t>What do they </a:t>
            </a:r>
            <a:r>
              <a:rPr lang="en-US" sz="2400" dirty="0" smtClean="0">
                <a:solidFill>
                  <a:srgbClr val="002060"/>
                </a:solidFill>
                <a:latin typeface="+mj-lt"/>
                <a:cs typeface="Arial"/>
              </a:rPr>
              <a:t>fund?</a:t>
            </a:r>
          </a:p>
          <a:p>
            <a:endParaRPr lang="en-US" sz="2400" dirty="0" smtClean="0">
              <a:solidFill>
                <a:srgbClr val="002060"/>
              </a:solidFill>
              <a:latin typeface="+mj-lt"/>
              <a:cs typeface="Arial"/>
            </a:endParaRPr>
          </a:p>
          <a:p>
            <a:pPr marL="342900" indent="-342900">
              <a:buFontTx/>
              <a:buAutoNum type="arabicPeriod"/>
            </a:pPr>
            <a:r>
              <a:rPr lang="en-US" sz="2400" dirty="0" smtClean="0">
                <a:latin typeface="+mj-lt"/>
                <a:cs typeface="Arial"/>
              </a:rPr>
              <a:t>Top science funders</a:t>
            </a:r>
          </a:p>
          <a:p>
            <a:pPr marL="342900" indent="-342900">
              <a:buFontTx/>
              <a:buAutoNum type="arabicPeriod"/>
            </a:pPr>
            <a:endParaRPr lang="en-US" sz="2400" dirty="0" smtClean="0">
              <a:latin typeface="+mj-lt"/>
              <a:cs typeface="Arial"/>
            </a:endParaRPr>
          </a:p>
          <a:p>
            <a:pPr marL="342900" indent="-342900">
              <a:buAutoNum type="arabicPeriod"/>
            </a:pPr>
            <a:r>
              <a:rPr lang="en-US" sz="2400" dirty="0" smtClean="0">
                <a:latin typeface="+mj-lt"/>
                <a:cs typeface="Arial"/>
              </a:rPr>
              <a:t>Engaging with foundations</a:t>
            </a:r>
            <a:endParaRPr lang="en-US" sz="2400" strike="sngStrike" dirty="0" smtClean="0">
              <a:solidFill>
                <a:srgbClr val="FF0000"/>
              </a:solidFill>
              <a:latin typeface="+mj-lt"/>
              <a:cs typeface="Arial"/>
            </a:endParaRPr>
          </a:p>
          <a:p>
            <a:endParaRPr lang="en-US" dirty="0" smtClean="0">
              <a:solidFill>
                <a:srgbClr val="002060"/>
              </a:solidFill>
              <a:latin typeface="+mj-lt"/>
              <a:cs typeface="Arial"/>
            </a:endParaRPr>
          </a:p>
          <a:p>
            <a:endParaRPr lang="en-US" dirty="0" smtClean="0">
              <a:solidFill>
                <a:srgbClr val="002060"/>
              </a:solidFill>
              <a:latin typeface="+mj-lt"/>
              <a:cs typeface="Arial"/>
            </a:endParaRPr>
          </a:p>
          <a:p>
            <a:endParaRPr lang="en-US" dirty="0" smtClean="0">
              <a:solidFill>
                <a:srgbClr val="002060"/>
              </a:solidFill>
              <a:latin typeface="+mj-lt"/>
              <a:cs typeface="Arial"/>
            </a:endParaRPr>
          </a:p>
          <a:p>
            <a:endParaRPr lang="en-US" b="1" dirty="0">
              <a:solidFill>
                <a:srgbClr val="002060"/>
              </a:solidFill>
              <a:latin typeface="+mj-lt"/>
              <a:cs typeface="Arial"/>
            </a:endParaRPr>
          </a:p>
        </p:txBody>
      </p:sp>
    </p:spTree>
    <p:extLst>
      <p:ext uri="{BB962C8B-B14F-4D97-AF65-F5344CB8AC3E}">
        <p14:creationId xmlns:p14="http://schemas.microsoft.com/office/powerpoint/2010/main" val="1496853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sz="4400" dirty="0" smtClean="0"/>
              <a:t>The Basics: What is a foundation?</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3</a:t>
            </a:fld>
            <a:endParaRPr lang="en-US"/>
          </a:p>
        </p:txBody>
      </p:sp>
      <p:sp>
        <p:nvSpPr>
          <p:cNvPr id="7" name="TextBox 6"/>
          <p:cNvSpPr txBox="1"/>
          <p:nvPr/>
        </p:nvSpPr>
        <p:spPr>
          <a:xfrm>
            <a:off x="685800" y="1797546"/>
            <a:ext cx="7620000" cy="397031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002060"/>
                </a:solidFill>
                <a:latin typeface="+mj-lt"/>
                <a:cs typeface="Arial"/>
              </a:rPr>
              <a:t>A private charity established to make grants that meet a mission created in its chartering</a:t>
            </a:r>
          </a:p>
          <a:p>
            <a:pPr marL="342900" indent="-342900">
              <a:buFont typeface="Arial" panose="020B0604020202020204" pitchFamily="34" charset="0"/>
              <a:buChar char="•"/>
            </a:pPr>
            <a:endParaRPr lang="en-US" sz="2400" dirty="0" smtClean="0">
              <a:solidFill>
                <a:srgbClr val="002060"/>
              </a:solidFill>
              <a:latin typeface="+mj-lt"/>
              <a:cs typeface="Arial"/>
            </a:endParaRPr>
          </a:p>
          <a:p>
            <a:pPr marL="342900" indent="-342900">
              <a:buFont typeface="Arial" panose="020B0604020202020204" pitchFamily="34" charset="0"/>
              <a:buChar char="•"/>
            </a:pPr>
            <a:r>
              <a:rPr lang="en-US" sz="2400" dirty="0" smtClean="0">
                <a:solidFill>
                  <a:srgbClr val="002060"/>
                </a:solidFill>
                <a:latin typeface="+mj-lt"/>
                <a:cs typeface="Arial"/>
              </a:rPr>
              <a:t>There are 87,142 foundations in the U.S. </a:t>
            </a:r>
            <a:r>
              <a:rPr lang="en-US" sz="1400" dirty="0" smtClean="0">
                <a:solidFill>
                  <a:srgbClr val="002060"/>
                </a:solidFill>
                <a:latin typeface="+mj-lt"/>
                <a:cs typeface="Arial"/>
              </a:rPr>
              <a:t>(as of 2013)</a:t>
            </a:r>
            <a:endParaRPr lang="en-US" sz="2400" dirty="0" smtClean="0">
              <a:solidFill>
                <a:srgbClr val="002060"/>
              </a:solidFill>
              <a:latin typeface="+mj-lt"/>
              <a:cs typeface="Arial"/>
            </a:endParaRPr>
          </a:p>
          <a:p>
            <a:pPr marL="342900" indent="-342900">
              <a:buFont typeface="Arial" panose="020B0604020202020204" pitchFamily="34" charset="0"/>
              <a:buChar char="•"/>
            </a:pPr>
            <a:endParaRPr lang="en-US" sz="2400" dirty="0" smtClean="0">
              <a:solidFill>
                <a:srgbClr val="002060"/>
              </a:solidFill>
              <a:latin typeface="+mj-lt"/>
              <a:cs typeface="Arial"/>
            </a:endParaRPr>
          </a:p>
          <a:p>
            <a:pPr marL="342900" indent="-342900">
              <a:buFont typeface="Arial" panose="020B0604020202020204" pitchFamily="34" charset="0"/>
              <a:buChar char="•"/>
            </a:pPr>
            <a:r>
              <a:rPr lang="en-US" sz="2400" dirty="0" smtClean="0">
                <a:solidFill>
                  <a:srgbClr val="002060"/>
                </a:solidFill>
                <a:latin typeface="+mj-lt"/>
                <a:cs typeface="Arial"/>
              </a:rPr>
              <a:t>Foundations granted more than $55 billion in 2013</a:t>
            </a:r>
          </a:p>
          <a:p>
            <a:pPr marL="342900" indent="-342900">
              <a:buFont typeface="Arial" panose="020B0604020202020204" pitchFamily="34" charset="0"/>
              <a:buChar char="•"/>
            </a:pPr>
            <a:endParaRPr lang="en-US" sz="2400" dirty="0">
              <a:solidFill>
                <a:srgbClr val="002060"/>
              </a:solidFill>
              <a:latin typeface="+mj-lt"/>
              <a:cs typeface="Arial"/>
            </a:endParaRPr>
          </a:p>
          <a:p>
            <a:pPr marL="342900" indent="-342900">
              <a:buFont typeface="Arial" panose="020B0604020202020204" pitchFamily="34" charset="0"/>
              <a:buChar char="•"/>
            </a:pPr>
            <a:r>
              <a:rPr lang="en-US" sz="2400" dirty="0" smtClean="0">
                <a:solidFill>
                  <a:srgbClr val="002060"/>
                </a:solidFill>
                <a:latin typeface="+mj-lt"/>
                <a:cs typeface="Arial"/>
              </a:rPr>
              <a:t>The top 25 foundations (.03%) gave 23.5% of all funding nationally  </a:t>
            </a:r>
          </a:p>
          <a:p>
            <a:endParaRPr lang="en-US" dirty="0" smtClean="0">
              <a:solidFill>
                <a:srgbClr val="002060"/>
              </a:solidFill>
              <a:latin typeface="+mj-lt"/>
              <a:cs typeface="Arial"/>
            </a:endParaRPr>
          </a:p>
          <a:p>
            <a:endParaRPr lang="en-US" b="1" dirty="0">
              <a:solidFill>
                <a:srgbClr val="002060"/>
              </a:solidFill>
              <a:latin typeface="+mj-lt"/>
              <a:cs typeface="Arial"/>
            </a:endParaRPr>
          </a:p>
        </p:txBody>
      </p:sp>
    </p:spTree>
    <p:extLst>
      <p:ext uri="{BB962C8B-B14F-4D97-AF65-F5344CB8AC3E}">
        <p14:creationId xmlns:p14="http://schemas.microsoft.com/office/powerpoint/2010/main" val="389951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sz="4400" dirty="0" smtClean="0"/>
              <a:t>Who leads?</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4</a:t>
            </a:fld>
            <a:endParaRPr lang="en-US"/>
          </a:p>
        </p:txBody>
      </p:sp>
      <p:sp>
        <p:nvSpPr>
          <p:cNvPr id="25" name="TextBox 24"/>
          <p:cNvSpPr txBox="1"/>
          <p:nvPr/>
        </p:nvSpPr>
        <p:spPr>
          <a:xfrm>
            <a:off x="1269556" y="1066800"/>
            <a:ext cx="6426644" cy="5170646"/>
          </a:xfrm>
          <a:prstGeom prst="rect">
            <a:avLst/>
          </a:prstGeom>
          <a:noFill/>
        </p:spPr>
        <p:txBody>
          <a:bodyPr wrap="square" rtlCol="0">
            <a:spAutoFit/>
          </a:bodyPr>
          <a:lstStyle/>
          <a:p>
            <a:pPr>
              <a:tabLst>
                <a:tab pos="457200" algn="l"/>
              </a:tabLst>
            </a:pPr>
            <a:r>
              <a:rPr lang="en-US" sz="2000" b="1" dirty="0" smtClean="0">
                <a:solidFill>
                  <a:srgbClr val="002060"/>
                </a:solidFill>
                <a:latin typeface="+mj-lt"/>
                <a:cs typeface="Arial"/>
              </a:rPr>
              <a:t>Bill &amp; Melinda Gates Foundation </a:t>
            </a:r>
            <a:r>
              <a:rPr lang="en-US" sz="2000" dirty="0" smtClean="0">
                <a:solidFill>
                  <a:srgbClr val="002060"/>
                </a:solidFill>
                <a:latin typeface="+mj-lt"/>
                <a:cs typeface="Arial"/>
              </a:rPr>
              <a:t>– Seattle, WA</a:t>
            </a:r>
          </a:p>
          <a:p>
            <a:pPr>
              <a:tabLst>
                <a:tab pos="457200" algn="l"/>
              </a:tabLst>
            </a:pPr>
            <a:r>
              <a:rPr lang="en-US" sz="2000" dirty="0" smtClean="0">
                <a:solidFill>
                  <a:srgbClr val="002060"/>
                </a:solidFill>
                <a:latin typeface="+mj-lt"/>
                <a:cs typeface="Arial"/>
              </a:rPr>
              <a:t>	Assets: $41 Billion, Annual giving: $3.3 Billion</a:t>
            </a:r>
          </a:p>
          <a:p>
            <a:pPr>
              <a:tabLst>
                <a:tab pos="457200" algn="l"/>
              </a:tabLst>
            </a:pPr>
            <a:endParaRPr lang="en-US" sz="1200" b="1" dirty="0" smtClean="0">
              <a:solidFill>
                <a:srgbClr val="002060"/>
              </a:solidFill>
              <a:latin typeface="+mj-lt"/>
              <a:cs typeface="Arial"/>
            </a:endParaRPr>
          </a:p>
          <a:p>
            <a:pPr>
              <a:tabLst>
                <a:tab pos="457200" algn="l"/>
              </a:tabLst>
            </a:pPr>
            <a:r>
              <a:rPr lang="en-US" sz="2000" b="1" dirty="0" smtClean="0">
                <a:solidFill>
                  <a:srgbClr val="002060"/>
                </a:solidFill>
                <a:latin typeface="+mj-lt"/>
                <a:cs typeface="Arial"/>
              </a:rPr>
              <a:t>Wellcome Trust* </a:t>
            </a:r>
            <a:r>
              <a:rPr lang="en-US" sz="2000" dirty="0" smtClean="0">
                <a:solidFill>
                  <a:srgbClr val="002060"/>
                </a:solidFill>
                <a:latin typeface="+mj-lt"/>
                <a:cs typeface="Arial"/>
              </a:rPr>
              <a:t>– London, England</a:t>
            </a:r>
            <a:endParaRPr lang="en-US" sz="2000" dirty="0">
              <a:solidFill>
                <a:srgbClr val="002060"/>
              </a:solidFill>
              <a:latin typeface="+mj-lt"/>
              <a:cs typeface="Arial"/>
            </a:endParaRPr>
          </a:p>
          <a:p>
            <a:pPr>
              <a:tabLst>
                <a:tab pos="457200" algn="l"/>
              </a:tabLst>
            </a:pPr>
            <a:r>
              <a:rPr lang="en-US" sz="2000" dirty="0">
                <a:solidFill>
                  <a:srgbClr val="002060"/>
                </a:solidFill>
                <a:latin typeface="+mj-lt"/>
                <a:cs typeface="Arial"/>
              </a:rPr>
              <a:t>	Assets: </a:t>
            </a:r>
            <a:r>
              <a:rPr lang="en-US" sz="2000" dirty="0" smtClean="0">
                <a:solidFill>
                  <a:srgbClr val="002060"/>
                </a:solidFill>
                <a:latin typeface="+mj-lt"/>
                <a:cs typeface="Arial"/>
              </a:rPr>
              <a:t>$26 </a:t>
            </a:r>
            <a:r>
              <a:rPr lang="en-US" sz="2000" dirty="0">
                <a:solidFill>
                  <a:srgbClr val="002060"/>
                </a:solidFill>
                <a:latin typeface="+mj-lt"/>
                <a:cs typeface="Arial"/>
              </a:rPr>
              <a:t>Billion, Annual giving: </a:t>
            </a:r>
            <a:r>
              <a:rPr lang="en-US" sz="2000" dirty="0" smtClean="0">
                <a:solidFill>
                  <a:srgbClr val="002060"/>
                </a:solidFill>
                <a:latin typeface="+mj-lt"/>
                <a:cs typeface="Arial"/>
              </a:rPr>
              <a:t>$1.2 Billion</a:t>
            </a:r>
          </a:p>
          <a:p>
            <a:pPr>
              <a:tabLst>
                <a:tab pos="457200" algn="l"/>
              </a:tabLst>
            </a:pPr>
            <a:r>
              <a:rPr lang="en-US" sz="2000" dirty="0">
                <a:solidFill>
                  <a:srgbClr val="002060"/>
                </a:solidFill>
                <a:latin typeface="+mj-lt"/>
                <a:cs typeface="Arial"/>
              </a:rPr>
              <a:t>	</a:t>
            </a:r>
            <a:r>
              <a:rPr lang="en-US" sz="1400" dirty="0" smtClean="0">
                <a:solidFill>
                  <a:srgbClr val="002060"/>
                </a:solidFill>
                <a:latin typeface="+mj-lt"/>
                <a:cs typeface="Arial"/>
              </a:rPr>
              <a:t>* historically funded only within UK; starting to make grants in the US</a:t>
            </a:r>
            <a:endParaRPr lang="en-US" sz="1400" dirty="0">
              <a:solidFill>
                <a:srgbClr val="002060"/>
              </a:solidFill>
              <a:latin typeface="+mj-lt"/>
              <a:cs typeface="Arial"/>
            </a:endParaRPr>
          </a:p>
          <a:p>
            <a:pPr>
              <a:tabLst>
                <a:tab pos="457200" algn="l"/>
              </a:tabLst>
            </a:pPr>
            <a:endParaRPr lang="en-US" sz="1200" dirty="0" smtClean="0">
              <a:solidFill>
                <a:srgbClr val="002060"/>
              </a:solidFill>
              <a:latin typeface="+mj-lt"/>
              <a:cs typeface="Arial"/>
            </a:endParaRPr>
          </a:p>
          <a:p>
            <a:pPr>
              <a:tabLst>
                <a:tab pos="457200" algn="l"/>
              </a:tabLst>
            </a:pPr>
            <a:r>
              <a:rPr lang="en-US" sz="2000" b="1" dirty="0" smtClean="0">
                <a:solidFill>
                  <a:srgbClr val="002060"/>
                </a:solidFill>
                <a:latin typeface="+mj-lt"/>
                <a:cs typeface="Arial"/>
              </a:rPr>
              <a:t>Ford Foundation </a:t>
            </a:r>
            <a:r>
              <a:rPr lang="en-US" sz="2000" dirty="0" smtClean="0">
                <a:solidFill>
                  <a:srgbClr val="002060"/>
                </a:solidFill>
                <a:latin typeface="+mj-lt"/>
                <a:cs typeface="Arial"/>
              </a:rPr>
              <a:t>– New York, NY</a:t>
            </a:r>
          </a:p>
          <a:p>
            <a:pPr>
              <a:tabLst>
                <a:tab pos="457200" algn="l"/>
              </a:tabLst>
            </a:pPr>
            <a:r>
              <a:rPr lang="en-US" sz="2000" dirty="0" smtClean="0">
                <a:solidFill>
                  <a:srgbClr val="002060"/>
                </a:solidFill>
                <a:latin typeface="+mj-lt"/>
                <a:cs typeface="Arial"/>
              </a:rPr>
              <a:t>	Assets: $12.2 Billion, Annual giving: $560 Million</a:t>
            </a:r>
          </a:p>
          <a:p>
            <a:pPr>
              <a:tabLst>
                <a:tab pos="457200" algn="l"/>
              </a:tabLst>
            </a:pPr>
            <a:endParaRPr lang="en-US" sz="1200" dirty="0" smtClean="0">
              <a:solidFill>
                <a:srgbClr val="002060"/>
              </a:solidFill>
              <a:latin typeface="+mj-lt"/>
              <a:cs typeface="Arial"/>
            </a:endParaRPr>
          </a:p>
          <a:p>
            <a:pPr>
              <a:tabLst>
                <a:tab pos="457200" algn="l"/>
              </a:tabLst>
            </a:pPr>
            <a:r>
              <a:rPr lang="en-US" sz="2000" b="1" dirty="0" smtClean="0">
                <a:solidFill>
                  <a:srgbClr val="002060"/>
                </a:solidFill>
                <a:latin typeface="+mj-lt"/>
                <a:cs typeface="Arial"/>
              </a:rPr>
              <a:t>Robert Wood Johnson Foundation </a:t>
            </a:r>
            <a:r>
              <a:rPr lang="en-US" sz="2000" dirty="0" smtClean="0">
                <a:solidFill>
                  <a:srgbClr val="002060"/>
                </a:solidFill>
                <a:latin typeface="+mj-lt"/>
                <a:cs typeface="Arial"/>
              </a:rPr>
              <a:t>– Princeton, NJ</a:t>
            </a:r>
          </a:p>
          <a:p>
            <a:pPr>
              <a:tabLst>
                <a:tab pos="457200" algn="l"/>
              </a:tabLst>
            </a:pPr>
            <a:r>
              <a:rPr lang="en-US" sz="2000" dirty="0" smtClean="0">
                <a:solidFill>
                  <a:srgbClr val="002060"/>
                </a:solidFill>
                <a:latin typeface="+mj-lt"/>
                <a:cs typeface="Arial"/>
              </a:rPr>
              <a:t>	Assets: $10.1 Billion, Annual giving: $337 Million</a:t>
            </a:r>
          </a:p>
          <a:p>
            <a:pPr>
              <a:tabLst>
                <a:tab pos="457200" algn="l"/>
              </a:tabLst>
            </a:pPr>
            <a:endParaRPr lang="en-US" sz="1200" dirty="0" smtClean="0">
              <a:solidFill>
                <a:srgbClr val="002060"/>
              </a:solidFill>
              <a:latin typeface="+mj-lt"/>
              <a:cs typeface="Arial"/>
            </a:endParaRPr>
          </a:p>
          <a:p>
            <a:pPr>
              <a:tabLst>
                <a:tab pos="457200" algn="l"/>
              </a:tabLst>
            </a:pPr>
            <a:r>
              <a:rPr lang="en-US" sz="2000" b="1" dirty="0" smtClean="0">
                <a:solidFill>
                  <a:srgbClr val="002060"/>
                </a:solidFill>
                <a:latin typeface="+mj-lt"/>
                <a:cs typeface="Arial"/>
              </a:rPr>
              <a:t>W.K. Kellogg Foundation </a:t>
            </a:r>
            <a:r>
              <a:rPr lang="en-US" sz="2000" dirty="0" smtClean="0">
                <a:solidFill>
                  <a:srgbClr val="002060"/>
                </a:solidFill>
                <a:latin typeface="+mj-lt"/>
                <a:cs typeface="Arial"/>
              </a:rPr>
              <a:t>– Battle Creek, MI</a:t>
            </a:r>
          </a:p>
          <a:p>
            <a:pPr>
              <a:tabLst>
                <a:tab pos="457200" algn="l"/>
              </a:tabLst>
            </a:pPr>
            <a:r>
              <a:rPr lang="en-US" sz="2000" dirty="0" smtClean="0">
                <a:solidFill>
                  <a:srgbClr val="002060"/>
                </a:solidFill>
                <a:latin typeface="+mj-lt"/>
                <a:cs typeface="Arial"/>
              </a:rPr>
              <a:t>	Assets: $8.6 Billion, Annual giving: $294 Million</a:t>
            </a:r>
          </a:p>
          <a:p>
            <a:pPr>
              <a:tabLst>
                <a:tab pos="457200" algn="l"/>
              </a:tabLst>
            </a:pPr>
            <a:endParaRPr lang="en-US" sz="1200" dirty="0" smtClean="0">
              <a:solidFill>
                <a:srgbClr val="002060"/>
              </a:solidFill>
              <a:latin typeface="+mj-lt"/>
              <a:cs typeface="Arial"/>
            </a:endParaRPr>
          </a:p>
          <a:p>
            <a:pPr>
              <a:tabLst>
                <a:tab pos="457200" algn="l"/>
              </a:tabLst>
            </a:pPr>
            <a:r>
              <a:rPr lang="en-US" sz="2000" b="1" dirty="0" smtClean="0">
                <a:solidFill>
                  <a:srgbClr val="002060"/>
                </a:solidFill>
                <a:latin typeface="+mj-lt"/>
                <a:cs typeface="Arial"/>
              </a:rPr>
              <a:t>William &amp; Flora Hewlett Foundation </a:t>
            </a:r>
            <a:r>
              <a:rPr lang="en-US" sz="2000" dirty="0" smtClean="0">
                <a:solidFill>
                  <a:srgbClr val="002060"/>
                </a:solidFill>
                <a:latin typeface="+mj-lt"/>
                <a:cs typeface="Arial"/>
              </a:rPr>
              <a:t>– Menlo Park, CA</a:t>
            </a:r>
          </a:p>
          <a:p>
            <a:pPr>
              <a:tabLst>
                <a:tab pos="457200" algn="l"/>
              </a:tabLst>
            </a:pPr>
            <a:r>
              <a:rPr lang="en-US" sz="2000" dirty="0" smtClean="0">
                <a:solidFill>
                  <a:srgbClr val="002060"/>
                </a:solidFill>
                <a:latin typeface="+mj-lt"/>
                <a:cs typeface="Arial"/>
              </a:rPr>
              <a:t>	Assets: $8.6 Billion, Annual giving: $240 Million</a:t>
            </a:r>
            <a:endParaRPr lang="en-US" sz="2000" b="1" dirty="0">
              <a:solidFill>
                <a:srgbClr val="002060"/>
              </a:solidFill>
              <a:latin typeface="+mj-lt"/>
              <a:cs typeface="Arial"/>
            </a:endParaRPr>
          </a:p>
        </p:txBody>
      </p:sp>
    </p:spTree>
    <p:extLst>
      <p:ext uri="{BB962C8B-B14F-4D97-AF65-F5344CB8AC3E}">
        <p14:creationId xmlns:p14="http://schemas.microsoft.com/office/powerpoint/2010/main" val="212847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sz="4400" dirty="0" smtClean="0"/>
              <a:t>Types of </a:t>
            </a:r>
            <a:r>
              <a:rPr lang="en-US" sz="4400" dirty="0" smtClean="0"/>
              <a:t>Foundations</a:t>
            </a:r>
            <a:br>
              <a:rPr lang="en-US" sz="4400" dirty="0" smtClean="0"/>
            </a:br>
            <a:r>
              <a:rPr lang="en-US" sz="3600" dirty="0" smtClean="0"/>
              <a:t>and </a:t>
            </a:r>
            <a:r>
              <a:rPr lang="en-US" sz="3600" dirty="0" smtClean="0"/>
              <a:t>how universities engage with them</a:t>
            </a:r>
            <a:endParaRPr lang="en-US" sz="4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graphicFrame>
        <p:nvGraphicFramePr>
          <p:cNvPr id="6" name="Diagram 5"/>
          <p:cNvGraphicFramePr/>
          <p:nvPr>
            <p:extLst>
              <p:ext uri="{D42A27DB-BD31-4B8C-83A1-F6EECF244321}">
                <p14:modId xmlns:p14="http://schemas.microsoft.com/office/powerpoint/2010/main" val="732674386"/>
              </p:ext>
            </p:extLst>
          </p:nvPr>
        </p:nvGraphicFramePr>
        <p:xfrm>
          <a:off x="548058" y="1143000"/>
          <a:ext cx="7071942"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11" name="Group 10"/>
          <p:cNvGrpSpPr/>
          <p:nvPr/>
        </p:nvGrpSpPr>
        <p:grpSpPr>
          <a:xfrm>
            <a:off x="2667000" y="2372868"/>
            <a:ext cx="1334621" cy="889747"/>
            <a:chOff x="3858731" y="1218302"/>
            <a:chExt cx="1334621" cy="889747"/>
          </a:xfrm>
        </p:grpSpPr>
        <p:sp>
          <p:nvSpPr>
            <p:cNvPr id="12" name="Rounded Rectangle 11"/>
            <p:cNvSpPr/>
            <p:nvPr/>
          </p:nvSpPr>
          <p:spPr>
            <a:xfrm>
              <a:off x="3858731" y="1218302"/>
              <a:ext cx="1334621" cy="88974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p:nvPr/>
          </p:nvSpPr>
          <p:spPr>
            <a:xfrm>
              <a:off x="3884791" y="1244362"/>
              <a:ext cx="1282501" cy="837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algn="ctr" defTabSz="1555750">
                <a:lnSpc>
                  <a:spcPct val="90000"/>
                </a:lnSpc>
                <a:spcBef>
                  <a:spcPct val="0"/>
                </a:spcBef>
                <a:spcAft>
                  <a:spcPct val="35000"/>
                </a:spcAft>
              </a:pPr>
              <a:endParaRPr lang="en-US" sz="3500" dirty="0">
                <a:solidFill>
                  <a:prstClr val="white"/>
                </a:solidFill>
              </a:endParaRPr>
            </a:p>
          </p:txBody>
        </p:sp>
      </p:grpSp>
      <p:grpSp>
        <p:nvGrpSpPr>
          <p:cNvPr id="14" name="Group 13"/>
          <p:cNvGrpSpPr/>
          <p:nvPr/>
        </p:nvGrpSpPr>
        <p:grpSpPr>
          <a:xfrm>
            <a:off x="6132979" y="2372868"/>
            <a:ext cx="1334621" cy="889747"/>
            <a:chOff x="3858731" y="1218302"/>
            <a:chExt cx="1334621" cy="889747"/>
          </a:xfrm>
        </p:grpSpPr>
        <p:sp>
          <p:nvSpPr>
            <p:cNvPr id="15" name="Rounded Rectangle 14"/>
            <p:cNvSpPr/>
            <p:nvPr/>
          </p:nvSpPr>
          <p:spPr>
            <a:xfrm>
              <a:off x="3858731" y="1218302"/>
              <a:ext cx="1334621" cy="88974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3884791" y="1244362"/>
              <a:ext cx="1282501" cy="837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algn="ctr" defTabSz="1555750">
                <a:lnSpc>
                  <a:spcPct val="90000"/>
                </a:lnSpc>
                <a:spcBef>
                  <a:spcPct val="0"/>
                </a:spcBef>
                <a:spcAft>
                  <a:spcPct val="35000"/>
                </a:spcAft>
              </a:pPr>
              <a:endParaRPr lang="en-US" sz="3500" dirty="0">
                <a:solidFill>
                  <a:prstClr val="white"/>
                </a:solidFill>
              </a:endParaRPr>
            </a:p>
          </p:txBody>
        </p:sp>
      </p:grpSp>
      <p:sp>
        <p:nvSpPr>
          <p:cNvPr id="17" name="TextBox 16"/>
          <p:cNvSpPr txBox="1"/>
          <p:nvPr/>
        </p:nvSpPr>
        <p:spPr>
          <a:xfrm>
            <a:off x="2693060" y="2641600"/>
            <a:ext cx="1282501" cy="369332"/>
          </a:xfrm>
          <a:prstGeom prst="rect">
            <a:avLst/>
          </a:prstGeom>
          <a:noFill/>
        </p:spPr>
        <p:txBody>
          <a:bodyPr wrap="square" rtlCol="0">
            <a:spAutoFit/>
          </a:bodyPr>
          <a:lstStyle/>
          <a:p>
            <a:pPr algn="ctr"/>
            <a:r>
              <a:rPr lang="en-US" dirty="0" smtClean="0">
                <a:solidFill>
                  <a:prstClr val="white"/>
                </a:solidFill>
              </a:rPr>
              <a:t>Community</a:t>
            </a:r>
            <a:endParaRPr lang="en-US" dirty="0">
              <a:solidFill>
                <a:prstClr val="white"/>
              </a:solidFill>
            </a:endParaRPr>
          </a:p>
        </p:txBody>
      </p:sp>
      <p:sp>
        <p:nvSpPr>
          <p:cNvPr id="21" name="TextBox 20"/>
          <p:cNvSpPr txBox="1"/>
          <p:nvPr/>
        </p:nvSpPr>
        <p:spPr>
          <a:xfrm>
            <a:off x="6159039" y="2633075"/>
            <a:ext cx="1282501" cy="369332"/>
          </a:xfrm>
          <a:prstGeom prst="rect">
            <a:avLst/>
          </a:prstGeom>
          <a:noFill/>
        </p:spPr>
        <p:txBody>
          <a:bodyPr wrap="square" rtlCol="0">
            <a:spAutoFit/>
          </a:bodyPr>
          <a:lstStyle/>
          <a:p>
            <a:pPr algn="ctr"/>
            <a:r>
              <a:rPr lang="en-US" dirty="0" smtClean="0">
                <a:solidFill>
                  <a:prstClr val="white"/>
                </a:solidFill>
              </a:rPr>
              <a:t>Operating</a:t>
            </a:r>
            <a:endParaRPr lang="en-US" dirty="0">
              <a:solidFill>
                <a:prstClr val="white"/>
              </a:solidFill>
            </a:endParaRPr>
          </a:p>
        </p:txBody>
      </p:sp>
      <p:sp>
        <p:nvSpPr>
          <p:cNvPr id="22" name="TextBox 21"/>
          <p:cNvSpPr txBox="1"/>
          <p:nvPr/>
        </p:nvSpPr>
        <p:spPr>
          <a:xfrm>
            <a:off x="6159038" y="3873500"/>
            <a:ext cx="1282501" cy="369332"/>
          </a:xfrm>
          <a:prstGeom prst="rect">
            <a:avLst/>
          </a:prstGeom>
          <a:noFill/>
        </p:spPr>
        <p:txBody>
          <a:bodyPr wrap="square" rtlCol="0">
            <a:spAutoFit/>
          </a:bodyPr>
          <a:lstStyle/>
          <a:p>
            <a:pPr algn="ctr"/>
            <a:r>
              <a:rPr lang="en-US" dirty="0" smtClean="0">
                <a:solidFill>
                  <a:prstClr val="white"/>
                </a:solidFill>
              </a:rPr>
              <a:t>Corporate</a:t>
            </a:r>
            <a:endParaRPr lang="en-US" dirty="0">
              <a:solidFill>
                <a:prstClr val="white"/>
              </a:solidFill>
            </a:endParaRPr>
          </a:p>
        </p:txBody>
      </p:sp>
      <p:sp>
        <p:nvSpPr>
          <p:cNvPr id="3" name="Slide Number Placeholder 2"/>
          <p:cNvSpPr>
            <a:spLocks noGrp="1"/>
          </p:cNvSpPr>
          <p:nvPr>
            <p:ph type="sldNum" sz="quarter" idx="12"/>
          </p:nvPr>
        </p:nvSpPr>
        <p:spPr/>
        <p:txBody>
          <a:bodyPr/>
          <a:lstStyle/>
          <a:p>
            <a:fld id="{D3160B46-7B01-4E96-887E-8A950926852C}" type="slidenum">
              <a:rPr lang="en-US" smtClean="0"/>
              <a:pPr/>
              <a:t>5</a:t>
            </a:fld>
            <a:endParaRPr lang="en-US"/>
          </a:p>
        </p:txBody>
      </p:sp>
      <p:sp>
        <p:nvSpPr>
          <p:cNvPr id="7" name="Oval 6"/>
          <p:cNvSpPr/>
          <p:nvPr/>
        </p:nvSpPr>
        <p:spPr>
          <a:xfrm>
            <a:off x="6019800" y="3429000"/>
            <a:ext cx="1676400" cy="1295400"/>
          </a:xfrm>
          <a:prstGeom prst="ellipse">
            <a:avLst/>
          </a:prstGeom>
          <a:noFill/>
          <a:ln w="57150">
            <a:solidFill>
              <a:schemeClr val="accent6">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5791201" y="5281017"/>
            <a:ext cx="2590799" cy="923330"/>
          </a:xfrm>
          <a:prstGeom prst="rect">
            <a:avLst/>
          </a:prstGeom>
          <a:noFill/>
        </p:spPr>
        <p:txBody>
          <a:bodyPr wrap="square" rtlCol="0">
            <a:spAutoFit/>
          </a:bodyPr>
          <a:lstStyle/>
          <a:p>
            <a:pPr algn="ctr"/>
            <a:r>
              <a:rPr lang="en-US" dirty="0" smtClean="0">
                <a:solidFill>
                  <a:prstClr val="black"/>
                </a:solidFill>
              </a:rPr>
              <a:t>Industry support; usually managed by Corporate Relations staff</a:t>
            </a:r>
            <a:endParaRPr lang="en-US" dirty="0">
              <a:solidFill>
                <a:prstClr val="black"/>
              </a:solidFill>
            </a:endParaRPr>
          </a:p>
        </p:txBody>
      </p:sp>
      <p:cxnSp>
        <p:nvCxnSpPr>
          <p:cNvPr id="10" name="Straight Connector 9"/>
          <p:cNvCxnSpPr>
            <a:stCxn id="7" idx="4"/>
          </p:cNvCxnSpPr>
          <p:nvPr/>
        </p:nvCxnSpPr>
        <p:spPr>
          <a:xfrm>
            <a:off x="6858000" y="4724400"/>
            <a:ext cx="228600" cy="556617"/>
          </a:xfrm>
          <a:prstGeom prst="line">
            <a:avLst/>
          </a:prstGeom>
          <a:ln w="38100">
            <a:solidFill>
              <a:schemeClr val="accent6">
                <a:lumMod val="25000"/>
              </a:schemeClr>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496110" y="3386137"/>
            <a:ext cx="1676400" cy="1295400"/>
          </a:xfrm>
          <a:prstGeom prst="ellipse">
            <a:avLst/>
          </a:prstGeom>
          <a:noFill/>
          <a:ln w="57150">
            <a:solidFill>
              <a:schemeClr val="accent6">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3" name="Straight Connector 22"/>
          <p:cNvCxnSpPr>
            <a:stCxn id="20" idx="4"/>
          </p:cNvCxnSpPr>
          <p:nvPr/>
        </p:nvCxnSpPr>
        <p:spPr>
          <a:xfrm flipH="1">
            <a:off x="3200400" y="4681537"/>
            <a:ext cx="133910" cy="599480"/>
          </a:xfrm>
          <a:prstGeom prst="line">
            <a:avLst/>
          </a:prstGeom>
          <a:ln w="38100">
            <a:solidFill>
              <a:schemeClr val="accent6">
                <a:lumMod val="25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38200" y="5004018"/>
            <a:ext cx="2757858" cy="923330"/>
          </a:xfrm>
          <a:prstGeom prst="rect">
            <a:avLst/>
          </a:prstGeom>
          <a:noFill/>
        </p:spPr>
        <p:txBody>
          <a:bodyPr wrap="square" rtlCol="0">
            <a:spAutoFit/>
          </a:bodyPr>
          <a:lstStyle/>
          <a:p>
            <a:r>
              <a:rPr lang="en-US" dirty="0" smtClean="0">
                <a:solidFill>
                  <a:prstClr val="black"/>
                </a:solidFill>
              </a:rPr>
              <a:t>Behave like Individual Donors; usually managed by  Major Gift Officers</a:t>
            </a:r>
            <a:endParaRPr lang="en-US" dirty="0">
              <a:solidFill>
                <a:prstClr val="black"/>
              </a:solidFill>
            </a:endParaRPr>
          </a:p>
        </p:txBody>
      </p:sp>
      <p:sp>
        <p:nvSpPr>
          <p:cNvPr id="26" name="Oval 25"/>
          <p:cNvSpPr/>
          <p:nvPr/>
        </p:nvSpPr>
        <p:spPr>
          <a:xfrm>
            <a:off x="4267200" y="3441700"/>
            <a:ext cx="1676400" cy="1295400"/>
          </a:xfrm>
          <a:prstGeom prst="ellipse">
            <a:avLst/>
          </a:prstGeom>
          <a:noFill/>
          <a:ln w="57150">
            <a:solidFill>
              <a:schemeClr val="accent6">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0" name="Straight Connector 29"/>
          <p:cNvCxnSpPr/>
          <p:nvPr/>
        </p:nvCxnSpPr>
        <p:spPr>
          <a:xfrm flipH="1">
            <a:off x="5029200" y="4739977"/>
            <a:ext cx="76200" cy="661293"/>
          </a:xfrm>
          <a:prstGeom prst="line">
            <a:avLst/>
          </a:prstGeom>
          <a:ln w="38100">
            <a:solidFill>
              <a:schemeClr val="accent6">
                <a:lumMod val="25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771900" y="5401270"/>
            <a:ext cx="2019301" cy="923330"/>
          </a:xfrm>
          <a:prstGeom prst="rect">
            <a:avLst/>
          </a:prstGeom>
          <a:noFill/>
        </p:spPr>
        <p:txBody>
          <a:bodyPr wrap="square" rtlCol="0">
            <a:spAutoFit/>
          </a:bodyPr>
          <a:lstStyle/>
          <a:p>
            <a:pPr algn="ctr"/>
            <a:r>
              <a:rPr lang="en-US" dirty="0" smtClean="0">
                <a:solidFill>
                  <a:prstClr val="black"/>
                </a:solidFill>
              </a:rPr>
              <a:t>Usually managed by Foundation Relations staff</a:t>
            </a:r>
            <a:endParaRPr lang="en-US" dirty="0">
              <a:solidFill>
                <a:prstClr val="black"/>
              </a:solidFill>
            </a:endParaRPr>
          </a:p>
        </p:txBody>
      </p:sp>
    </p:spTree>
    <p:extLst>
      <p:ext uri="{BB962C8B-B14F-4D97-AF65-F5344CB8AC3E}">
        <p14:creationId xmlns:p14="http://schemas.microsoft.com/office/powerpoint/2010/main" val="142267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0" grpId="0" animBg="1"/>
      <p:bldP spid="24" grpId="0"/>
      <p:bldP spid="26"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0"/>
            <a:ext cx="8359167" cy="914400"/>
          </a:xfrm>
        </p:spPr>
        <p:txBody>
          <a:bodyPr/>
          <a:lstStyle/>
          <a:p>
            <a:r>
              <a:rPr lang="en-US" sz="4400" dirty="0" smtClean="0"/>
              <a:t>What do Foundations Fund?</a:t>
            </a:r>
            <a:endParaRPr lang="en-US" sz="4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6</a:t>
            </a:fld>
            <a:endParaRPr lang="en-US"/>
          </a:p>
        </p:txBody>
      </p:sp>
    </p:spTree>
    <p:extLst>
      <p:ext uri="{BB962C8B-B14F-4D97-AF65-F5344CB8AC3E}">
        <p14:creationId xmlns:p14="http://schemas.microsoft.com/office/powerpoint/2010/main" val="862504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33" y="457200"/>
            <a:ext cx="8359167" cy="914400"/>
          </a:xfrm>
        </p:spPr>
        <p:txBody>
          <a:bodyPr/>
          <a:lstStyle/>
          <a:p>
            <a:r>
              <a:rPr lang="en-US" sz="4000" dirty="0" smtClean="0"/>
              <a:t>Foundations are niche </a:t>
            </a:r>
            <a:r>
              <a:rPr lang="en-US" sz="4000" dirty="0" smtClean="0"/>
              <a:t>science funders</a:t>
            </a:r>
            <a:endParaRPr lang="en-US" sz="4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7</a:t>
            </a:fld>
            <a:endParaRPr lang="en-US"/>
          </a:p>
        </p:txBody>
      </p:sp>
      <p:sp>
        <p:nvSpPr>
          <p:cNvPr id="27" name="TextBox 26"/>
          <p:cNvSpPr txBox="1"/>
          <p:nvPr/>
        </p:nvSpPr>
        <p:spPr>
          <a:xfrm>
            <a:off x="304800" y="1586818"/>
            <a:ext cx="7696200" cy="461665"/>
          </a:xfrm>
          <a:prstGeom prst="rect">
            <a:avLst/>
          </a:prstGeom>
          <a:solidFill>
            <a:srgbClr val="FFCC00"/>
          </a:solidFill>
        </p:spPr>
        <p:txBody>
          <a:bodyPr wrap="square" rtlCol="0">
            <a:spAutoFit/>
          </a:bodyPr>
          <a:lstStyle/>
          <a:p>
            <a:r>
              <a:rPr lang="en-US" sz="2400" b="1" dirty="0" smtClean="0">
                <a:solidFill>
                  <a:srgbClr val="002060"/>
                </a:solidFill>
                <a:latin typeface="+mj-lt"/>
                <a:cs typeface="Arial"/>
              </a:rPr>
              <a:t>   </a:t>
            </a:r>
            <a:r>
              <a:rPr lang="en-US" sz="2400" b="1" u="sng" dirty="0" smtClean="0">
                <a:solidFill>
                  <a:srgbClr val="002060"/>
                </a:solidFill>
                <a:latin typeface="+mj-lt"/>
                <a:cs typeface="Arial"/>
              </a:rPr>
              <a:t>What They Like</a:t>
            </a:r>
            <a:r>
              <a:rPr lang="en-US" sz="2400" b="1" dirty="0" smtClean="0">
                <a:solidFill>
                  <a:srgbClr val="002060"/>
                </a:solidFill>
                <a:latin typeface="+mj-lt"/>
                <a:cs typeface="Arial"/>
              </a:rPr>
              <a:t>                         </a:t>
            </a:r>
            <a:r>
              <a:rPr lang="en-US" sz="2400" b="1" u="sng" dirty="0" smtClean="0">
                <a:solidFill>
                  <a:srgbClr val="002060"/>
                </a:solidFill>
                <a:latin typeface="+mj-lt"/>
                <a:cs typeface="Arial"/>
              </a:rPr>
              <a:t>What They Don’t Like</a:t>
            </a:r>
            <a:endParaRPr lang="en-US" sz="2400" b="1" u="sng" dirty="0">
              <a:solidFill>
                <a:srgbClr val="002060"/>
              </a:solidFill>
              <a:latin typeface="+mj-lt"/>
              <a:cs typeface="Arial"/>
            </a:endParaRPr>
          </a:p>
        </p:txBody>
      </p:sp>
      <p:sp>
        <p:nvSpPr>
          <p:cNvPr id="28" name="TextBox 27"/>
          <p:cNvSpPr txBox="1"/>
          <p:nvPr/>
        </p:nvSpPr>
        <p:spPr>
          <a:xfrm>
            <a:off x="457200" y="2309704"/>
            <a:ext cx="3289742" cy="3333220"/>
          </a:xfrm>
          <a:prstGeom prst="rect">
            <a:avLst/>
          </a:prstGeom>
          <a:noFill/>
        </p:spPr>
        <p:txBody>
          <a:bodyPr wrap="square" numCol="1" rtlCol="0">
            <a:spAutoFit/>
          </a:bodyPr>
          <a:lstStyle/>
          <a:p>
            <a:pPr marL="285750" indent="-285750">
              <a:lnSpc>
                <a:spcPct val="90000"/>
              </a:lnSpc>
              <a:buFont typeface="Arial" panose="020B0604020202020204" pitchFamily="34" charset="0"/>
              <a:buChar char="•"/>
            </a:pPr>
            <a:r>
              <a:rPr lang="en-US" dirty="0" smtClean="0">
                <a:solidFill>
                  <a:srgbClr val="002060"/>
                </a:solidFill>
                <a:latin typeface="+mj-lt"/>
              </a:rPr>
              <a:t>Their own </a:t>
            </a:r>
            <a:r>
              <a:rPr lang="en-US" dirty="0">
                <a:solidFill>
                  <a:srgbClr val="002060"/>
                </a:solidFill>
                <a:latin typeface="+mj-lt"/>
              </a:rPr>
              <a:t>g</a:t>
            </a:r>
            <a:r>
              <a:rPr lang="en-US" dirty="0" smtClean="0">
                <a:solidFill>
                  <a:srgbClr val="002060"/>
                </a:solidFill>
                <a:latin typeface="+mj-lt"/>
              </a:rPr>
              <a:t>oals</a:t>
            </a:r>
            <a:endParaRPr lang="en-US" dirty="0">
              <a:solidFill>
                <a:srgbClr val="002060"/>
              </a:solidFill>
              <a:latin typeface="+mj-lt"/>
            </a:endParaRPr>
          </a:p>
          <a:p>
            <a:pPr>
              <a:lnSpc>
                <a:spcPct val="90000"/>
              </a:lnSpc>
            </a:pPr>
            <a:endParaRPr lang="en-US" dirty="0" smtClean="0">
              <a:solidFill>
                <a:srgbClr val="002060"/>
              </a:solidFill>
              <a:latin typeface="+mj-lt"/>
            </a:endParaRPr>
          </a:p>
          <a:p>
            <a:pPr marL="285750" indent="-285750">
              <a:lnSpc>
                <a:spcPct val="90000"/>
              </a:lnSpc>
              <a:buFont typeface="Arial" panose="020B0604020202020204" pitchFamily="34" charset="0"/>
              <a:buChar char="•"/>
            </a:pPr>
            <a:r>
              <a:rPr lang="en-US" dirty="0">
                <a:solidFill>
                  <a:srgbClr val="002060"/>
                </a:solidFill>
                <a:latin typeface="+mj-lt"/>
              </a:rPr>
              <a:t>Innovation and risk</a:t>
            </a:r>
          </a:p>
          <a:p>
            <a:pPr marL="285750" indent="-285750">
              <a:lnSpc>
                <a:spcPct val="90000"/>
              </a:lnSpc>
              <a:buFont typeface="Arial" panose="020B0604020202020204" pitchFamily="34" charset="0"/>
              <a:buChar char="•"/>
            </a:pPr>
            <a:endParaRPr lang="en-US" dirty="0">
              <a:solidFill>
                <a:srgbClr val="002060"/>
              </a:solidFill>
              <a:latin typeface="+mj-lt"/>
            </a:endParaRPr>
          </a:p>
          <a:p>
            <a:pPr marL="285750" indent="-285750">
              <a:lnSpc>
                <a:spcPct val="90000"/>
              </a:lnSpc>
              <a:buFont typeface="Arial" panose="020B0604020202020204" pitchFamily="34" charset="0"/>
              <a:buChar char="•"/>
            </a:pPr>
            <a:r>
              <a:rPr lang="en-US" dirty="0" smtClean="0">
                <a:solidFill>
                  <a:srgbClr val="002060"/>
                </a:solidFill>
                <a:latin typeface="+mj-lt"/>
              </a:rPr>
              <a:t>Evidence of youn</a:t>
            </a:r>
            <a:r>
              <a:rPr lang="en-US" dirty="0" smtClean="0">
                <a:solidFill>
                  <a:srgbClr val="002060"/>
                </a:solidFill>
                <a:latin typeface="+mj-lt"/>
              </a:rPr>
              <a:t>g investigator promise</a:t>
            </a:r>
            <a:endParaRPr lang="en-US" dirty="0" smtClean="0">
              <a:solidFill>
                <a:srgbClr val="002060"/>
              </a:solidFill>
              <a:latin typeface="+mj-lt"/>
            </a:endParaRPr>
          </a:p>
          <a:p>
            <a:pPr>
              <a:lnSpc>
                <a:spcPct val="90000"/>
              </a:lnSpc>
            </a:pPr>
            <a:endParaRPr lang="en-US" dirty="0">
              <a:solidFill>
                <a:srgbClr val="002060"/>
              </a:solidFill>
              <a:latin typeface="+mj-lt"/>
            </a:endParaRPr>
          </a:p>
          <a:p>
            <a:pPr marL="285750" indent="-285750">
              <a:lnSpc>
                <a:spcPct val="90000"/>
              </a:lnSpc>
              <a:buFont typeface="Arial" panose="020B0604020202020204" pitchFamily="34" charset="0"/>
              <a:buChar char="•"/>
            </a:pPr>
            <a:r>
              <a:rPr lang="en-US" dirty="0" smtClean="0">
                <a:solidFill>
                  <a:srgbClr val="002060"/>
                </a:solidFill>
                <a:latin typeface="+mj-lt"/>
              </a:rPr>
              <a:t>Bold, active </a:t>
            </a:r>
            <a:r>
              <a:rPr lang="en-US" dirty="0">
                <a:solidFill>
                  <a:srgbClr val="002060"/>
                </a:solidFill>
                <a:latin typeface="+mj-lt"/>
              </a:rPr>
              <a:t>l</a:t>
            </a:r>
            <a:r>
              <a:rPr lang="en-US" dirty="0" smtClean="0">
                <a:solidFill>
                  <a:srgbClr val="002060"/>
                </a:solidFill>
                <a:latin typeface="+mj-lt"/>
              </a:rPr>
              <a:t>anguage</a:t>
            </a:r>
          </a:p>
          <a:p>
            <a:pPr marL="285750" indent="-285750">
              <a:lnSpc>
                <a:spcPct val="90000"/>
              </a:lnSpc>
              <a:buFont typeface="Arial" panose="020B0604020202020204" pitchFamily="34" charset="0"/>
              <a:buChar char="•"/>
            </a:pPr>
            <a:endParaRPr lang="en-US" dirty="0">
              <a:solidFill>
                <a:srgbClr val="002060"/>
              </a:solidFill>
              <a:latin typeface="+mj-lt"/>
            </a:endParaRPr>
          </a:p>
          <a:p>
            <a:pPr marL="285750" indent="-285750">
              <a:lnSpc>
                <a:spcPct val="90000"/>
              </a:lnSpc>
              <a:buFont typeface="Arial" panose="020B0604020202020204" pitchFamily="34" charset="0"/>
              <a:buChar char="•"/>
            </a:pPr>
            <a:r>
              <a:rPr lang="en-US" dirty="0" smtClean="0">
                <a:solidFill>
                  <a:srgbClr val="002060"/>
                </a:solidFill>
                <a:latin typeface="+mj-lt"/>
              </a:rPr>
              <a:t>Creative or leading edge science</a:t>
            </a:r>
          </a:p>
          <a:p>
            <a:pPr>
              <a:lnSpc>
                <a:spcPct val="90000"/>
              </a:lnSpc>
            </a:pPr>
            <a:endParaRPr lang="en-US" dirty="0" smtClean="0">
              <a:solidFill>
                <a:srgbClr val="002060"/>
              </a:solidFill>
              <a:latin typeface="+mj-lt"/>
            </a:endParaRPr>
          </a:p>
          <a:p>
            <a:pPr marL="285750" indent="-285750">
              <a:lnSpc>
                <a:spcPct val="90000"/>
              </a:lnSpc>
              <a:buFont typeface="Arial" panose="020B0604020202020204" pitchFamily="34" charset="0"/>
              <a:buChar char="•"/>
            </a:pPr>
            <a:r>
              <a:rPr lang="en-US" dirty="0" smtClean="0">
                <a:solidFill>
                  <a:srgbClr val="002060"/>
                </a:solidFill>
                <a:latin typeface="+mj-lt"/>
              </a:rPr>
              <a:t>Applied research</a:t>
            </a:r>
            <a:endParaRPr lang="en-US" dirty="0" smtClean="0">
              <a:solidFill>
                <a:srgbClr val="002060"/>
              </a:solidFill>
              <a:latin typeface="+mj-lt"/>
            </a:endParaRPr>
          </a:p>
        </p:txBody>
      </p:sp>
      <p:sp>
        <p:nvSpPr>
          <p:cNvPr id="29" name="Rectangle 28"/>
          <p:cNvSpPr/>
          <p:nvPr/>
        </p:nvSpPr>
        <p:spPr>
          <a:xfrm>
            <a:off x="4305301" y="2307652"/>
            <a:ext cx="4177857" cy="2834622"/>
          </a:xfrm>
          <a:prstGeom prst="rect">
            <a:avLst/>
          </a:prstGeom>
        </p:spPr>
        <p:txBody>
          <a:bodyPr wrap="square">
            <a:spAutoFit/>
          </a:bodyPr>
          <a:lstStyle/>
          <a:p>
            <a:pPr marL="285750" indent="-285750">
              <a:lnSpc>
                <a:spcPct val="90000"/>
              </a:lnSpc>
              <a:buFont typeface="Arial" panose="020B0604020202020204" pitchFamily="34" charset="0"/>
              <a:buChar char="•"/>
            </a:pPr>
            <a:r>
              <a:rPr lang="en-US" dirty="0" smtClean="0">
                <a:solidFill>
                  <a:srgbClr val="002060"/>
                </a:solidFill>
                <a:latin typeface="+mj-lt"/>
              </a:rPr>
              <a:t>Establishing or operating “centers”</a:t>
            </a:r>
          </a:p>
          <a:p>
            <a:pPr marL="285750" indent="-285750">
              <a:lnSpc>
                <a:spcPct val="90000"/>
              </a:lnSpc>
              <a:buFont typeface="Arial" panose="020B0604020202020204" pitchFamily="34" charset="0"/>
              <a:buChar char="•"/>
            </a:pPr>
            <a:endParaRPr lang="en-US" dirty="0">
              <a:solidFill>
                <a:srgbClr val="002060"/>
              </a:solidFill>
              <a:latin typeface="+mj-lt"/>
            </a:endParaRPr>
          </a:p>
          <a:p>
            <a:pPr marL="285750" indent="-285750">
              <a:lnSpc>
                <a:spcPct val="90000"/>
              </a:lnSpc>
              <a:buFont typeface="Arial" panose="020B0604020202020204" pitchFamily="34" charset="0"/>
              <a:buChar char="•"/>
            </a:pPr>
            <a:r>
              <a:rPr lang="en-US" dirty="0" smtClean="0">
                <a:solidFill>
                  <a:srgbClr val="002060"/>
                </a:solidFill>
                <a:latin typeface="+mj-lt"/>
              </a:rPr>
              <a:t>Student support*</a:t>
            </a:r>
          </a:p>
          <a:p>
            <a:pPr marL="285750" indent="-285750">
              <a:lnSpc>
                <a:spcPct val="90000"/>
              </a:lnSpc>
              <a:buFont typeface="Arial" panose="020B0604020202020204" pitchFamily="34" charset="0"/>
              <a:buChar char="•"/>
            </a:pPr>
            <a:endParaRPr lang="en-US" dirty="0" smtClean="0">
              <a:solidFill>
                <a:srgbClr val="002060"/>
              </a:solidFill>
              <a:latin typeface="+mj-lt"/>
            </a:endParaRPr>
          </a:p>
          <a:p>
            <a:pPr marL="285750" indent="-285750">
              <a:lnSpc>
                <a:spcPct val="90000"/>
              </a:lnSpc>
              <a:buFont typeface="Arial" panose="020B0604020202020204" pitchFamily="34" charset="0"/>
              <a:buChar char="•"/>
            </a:pPr>
            <a:r>
              <a:rPr lang="en-US" dirty="0" smtClean="0">
                <a:solidFill>
                  <a:srgbClr val="002060"/>
                </a:solidFill>
                <a:latin typeface="+mj-lt"/>
              </a:rPr>
              <a:t>Market-driven </a:t>
            </a:r>
            <a:r>
              <a:rPr lang="en-US" dirty="0">
                <a:solidFill>
                  <a:srgbClr val="002060"/>
                </a:solidFill>
                <a:latin typeface="+mj-lt"/>
              </a:rPr>
              <a:t>s</a:t>
            </a:r>
            <a:r>
              <a:rPr lang="en-US" dirty="0" smtClean="0">
                <a:solidFill>
                  <a:srgbClr val="002060"/>
                </a:solidFill>
                <a:latin typeface="+mj-lt"/>
              </a:rPr>
              <a:t>olutions</a:t>
            </a:r>
          </a:p>
          <a:p>
            <a:pPr marL="285750" indent="-285750">
              <a:lnSpc>
                <a:spcPct val="90000"/>
              </a:lnSpc>
              <a:buFont typeface="Arial" panose="020B0604020202020204" pitchFamily="34" charset="0"/>
              <a:buChar char="•"/>
            </a:pPr>
            <a:endParaRPr lang="en-US" dirty="0">
              <a:solidFill>
                <a:srgbClr val="002060"/>
              </a:solidFill>
              <a:latin typeface="+mj-lt"/>
            </a:endParaRPr>
          </a:p>
          <a:p>
            <a:pPr marL="285750" indent="-285750">
              <a:lnSpc>
                <a:spcPct val="90000"/>
              </a:lnSpc>
              <a:buFont typeface="Arial" panose="020B0604020202020204" pitchFamily="34" charset="0"/>
              <a:buChar char="•"/>
            </a:pPr>
            <a:r>
              <a:rPr lang="en-US" dirty="0" smtClean="0">
                <a:solidFill>
                  <a:srgbClr val="002060"/>
                </a:solidFill>
                <a:latin typeface="+mj-lt"/>
              </a:rPr>
              <a:t>Publishing as </a:t>
            </a:r>
            <a:r>
              <a:rPr lang="en-US" i="1" dirty="0" smtClean="0">
                <a:solidFill>
                  <a:srgbClr val="002060"/>
                </a:solidFill>
                <a:latin typeface="+mj-lt"/>
              </a:rPr>
              <a:t>the </a:t>
            </a:r>
            <a:r>
              <a:rPr lang="en-US" dirty="0">
                <a:solidFill>
                  <a:srgbClr val="002060"/>
                </a:solidFill>
                <a:latin typeface="+mj-lt"/>
              </a:rPr>
              <a:t>o</a:t>
            </a:r>
            <a:r>
              <a:rPr lang="en-US" dirty="0" smtClean="0">
                <a:solidFill>
                  <a:srgbClr val="002060"/>
                </a:solidFill>
                <a:latin typeface="+mj-lt"/>
              </a:rPr>
              <a:t>utcome</a:t>
            </a:r>
          </a:p>
          <a:p>
            <a:pPr>
              <a:lnSpc>
                <a:spcPct val="90000"/>
              </a:lnSpc>
            </a:pPr>
            <a:endParaRPr lang="en-US" dirty="0">
              <a:solidFill>
                <a:srgbClr val="002060"/>
              </a:solidFill>
              <a:latin typeface="+mj-lt"/>
            </a:endParaRPr>
          </a:p>
          <a:p>
            <a:pPr>
              <a:lnSpc>
                <a:spcPct val="90000"/>
              </a:lnSpc>
            </a:pPr>
            <a:endParaRPr lang="en-US" dirty="0" smtClean="0">
              <a:solidFill>
                <a:srgbClr val="002060"/>
              </a:solidFill>
              <a:latin typeface="+mj-lt"/>
            </a:endParaRPr>
          </a:p>
          <a:p>
            <a:pPr>
              <a:lnSpc>
                <a:spcPct val="90000"/>
              </a:lnSpc>
            </a:pPr>
            <a:r>
              <a:rPr lang="en-US" dirty="0" smtClean="0">
                <a:solidFill>
                  <a:srgbClr val="002060"/>
                </a:solidFill>
                <a:latin typeface="+mj-lt"/>
              </a:rPr>
              <a:t>*</a:t>
            </a:r>
            <a:r>
              <a:rPr lang="en-US" sz="1600" i="1" dirty="0" smtClean="0">
                <a:solidFill>
                  <a:srgbClr val="002060"/>
                </a:solidFill>
                <a:latin typeface="+mj-lt"/>
              </a:rPr>
              <a:t>Other than students engaged in the work </a:t>
            </a:r>
          </a:p>
          <a:p>
            <a:pPr>
              <a:lnSpc>
                <a:spcPct val="90000"/>
              </a:lnSpc>
            </a:pPr>
            <a:endParaRPr lang="en-US" dirty="0">
              <a:solidFill>
                <a:srgbClr val="002060"/>
              </a:solidFill>
              <a:latin typeface="+mj-lt"/>
            </a:endParaRPr>
          </a:p>
        </p:txBody>
      </p:sp>
      <p:sp>
        <p:nvSpPr>
          <p:cNvPr id="31" name="TextBox 30"/>
          <p:cNvSpPr txBox="1"/>
          <p:nvPr/>
        </p:nvSpPr>
        <p:spPr>
          <a:xfrm>
            <a:off x="4455576" y="5706070"/>
            <a:ext cx="3545424" cy="923330"/>
          </a:xfrm>
          <a:prstGeom prst="rect">
            <a:avLst/>
          </a:prstGeom>
          <a:solidFill>
            <a:srgbClr val="FFCC00"/>
          </a:solidFill>
        </p:spPr>
        <p:txBody>
          <a:bodyPr wrap="square" numCol="1" rtlCol="0">
            <a:spAutoFit/>
          </a:bodyPr>
          <a:lstStyle/>
          <a:p>
            <a:pPr algn="ctr">
              <a:lnSpc>
                <a:spcPct val="90000"/>
              </a:lnSpc>
            </a:pPr>
            <a:r>
              <a:rPr lang="en-US" sz="2000" b="1" dirty="0" smtClean="0">
                <a:solidFill>
                  <a:srgbClr val="002060"/>
                </a:solidFill>
                <a:latin typeface="+mj-lt"/>
              </a:rPr>
              <a:t>While these are massive generalizations, they hold with most foundations.</a:t>
            </a:r>
          </a:p>
        </p:txBody>
      </p:sp>
    </p:spTree>
    <p:extLst>
      <p:ext uri="{BB962C8B-B14F-4D97-AF65-F5344CB8AC3E}">
        <p14:creationId xmlns:p14="http://schemas.microsoft.com/office/powerpoint/2010/main" val="1672900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792162"/>
          </a:xfrm>
        </p:spPr>
        <p:txBody>
          <a:bodyPr/>
          <a:lstStyle/>
          <a:p>
            <a:r>
              <a:rPr lang="en-US" sz="4000" dirty="0" smtClean="0"/>
              <a:t>Funding to Top Public Universities</a:t>
            </a:r>
            <a:endParaRPr lang="en-US" sz="4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6" name="Slide Number Placeholder 5"/>
          <p:cNvSpPr>
            <a:spLocks noGrp="1"/>
          </p:cNvSpPr>
          <p:nvPr>
            <p:ph type="sldNum" sz="quarter" idx="12"/>
          </p:nvPr>
        </p:nvSpPr>
        <p:spPr/>
        <p:txBody>
          <a:bodyPr/>
          <a:lstStyle/>
          <a:p>
            <a:fld id="{D3160B46-7B01-4E96-887E-8A950926852C}" type="slidenum">
              <a:rPr lang="en-US" smtClean="0"/>
              <a:t>8</a:t>
            </a:fld>
            <a:endParaRPr lang="en-US"/>
          </a:p>
        </p:txBody>
      </p:sp>
      <p:graphicFrame>
        <p:nvGraphicFramePr>
          <p:cNvPr id="8" name="Chart 7"/>
          <p:cNvGraphicFramePr>
            <a:graphicFrameLocks/>
          </p:cNvGraphicFramePr>
          <p:nvPr>
            <p:extLst>
              <p:ext uri="{D42A27DB-BD31-4B8C-83A1-F6EECF244321}">
                <p14:modId xmlns:p14="http://schemas.microsoft.com/office/powerpoint/2010/main" val="3134726223"/>
              </p:ext>
            </p:extLst>
          </p:nvPr>
        </p:nvGraphicFramePr>
        <p:xfrm>
          <a:off x="-152400" y="990600"/>
          <a:ext cx="8458200" cy="531495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50240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Foundation Funding Offers</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324600"/>
            <a:ext cx="3443658" cy="358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402" y="116335"/>
            <a:ext cx="504825" cy="340865"/>
          </a:xfrm>
          <a:prstGeom prst="rect">
            <a:avLst/>
          </a:prstGeom>
        </p:spPr>
      </p:pic>
      <p:sp>
        <p:nvSpPr>
          <p:cNvPr id="3" name="Slide Number Placeholder 2"/>
          <p:cNvSpPr>
            <a:spLocks noGrp="1"/>
          </p:cNvSpPr>
          <p:nvPr>
            <p:ph type="sldNum" sz="quarter" idx="12"/>
          </p:nvPr>
        </p:nvSpPr>
        <p:spPr/>
        <p:txBody>
          <a:bodyPr/>
          <a:lstStyle/>
          <a:p>
            <a:fld id="{D3160B46-7B01-4E96-887E-8A950926852C}" type="slidenum">
              <a:rPr lang="en-US" smtClean="0"/>
              <a:pPr/>
              <a:t>9</a:t>
            </a:fld>
            <a:endParaRPr lang="en-US"/>
          </a:p>
        </p:txBody>
      </p:sp>
      <p:sp>
        <p:nvSpPr>
          <p:cNvPr id="7" name="TextBox 6"/>
          <p:cNvSpPr txBox="1"/>
          <p:nvPr/>
        </p:nvSpPr>
        <p:spPr>
          <a:xfrm>
            <a:off x="457200" y="1627525"/>
            <a:ext cx="7785542" cy="4339650"/>
          </a:xfrm>
          <a:prstGeom prst="rect">
            <a:avLst/>
          </a:prstGeom>
          <a:noFill/>
        </p:spPr>
        <p:txBody>
          <a:bodyPr wrap="square" rtlCol="0">
            <a:spAutoFit/>
          </a:bodyPr>
          <a:lstStyle/>
          <a:p>
            <a:pPr marL="342900" indent="-342900">
              <a:spcBef>
                <a:spcPts val="800"/>
              </a:spcBef>
              <a:buFont typeface="Arial" panose="020B0604020202020204" pitchFamily="34" charset="0"/>
              <a:buChar char="•"/>
              <a:defRPr/>
            </a:pPr>
            <a:r>
              <a:rPr lang="en-US" sz="2000" dirty="0">
                <a:solidFill>
                  <a:srgbClr val="002060"/>
                </a:solidFill>
                <a:latin typeface="+mj-lt"/>
              </a:rPr>
              <a:t>Support for </a:t>
            </a:r>
            <a:r>
              <a:rPr lang="en-US" sz="2000" b="1" dirty="0">
                <a:solidFill>
                  <a:srgbClr val="002060"/>
                </a:solidFill>
                <a:latin typeface="+mj-lt"/>
              </a:rPr>
              <a:t>junior faculty </a:t>
            </a:r>
            <a:r>
              <a:rPr lang="en-US" sz="2000" dirty="0">
                <a:solidFill>
                  <a:srgbClr val="002060"/>
                </a:solidFill>
                <a:latin typeface="+mj-lt"/>
              </a:rPr>
              <a:t>in launching their </a:t>
            </a:r>
            <a:r>
              <a:rPr lang="en-US" sz="2000" dirty="0" smtClean="0">
                <a:solidFill>
                  <a:srgbClr val="002060"/>
                </a:solidFill>
                <a:latin typeface="+mj-lt"/>
              </a:rPr>
              <a:t>careers</a:t>
            </a:r>
          </a:p>
          <a:p>
            <a:pPr>
              <a:spcBef>
                <a:spcPts val="800"/>
              </a:spcBef>
              <a:defRPr/>
            </a:pPr>
            <a:endParaRPr lang="en-US" sz="2000" dirty="0">
              <a:solidFill>
                <a:srgbClr val="002060"/>
              </a:solidFill>
              <a:latin typeface="+mj-lt"/>
            </a:endParaRPr>
          </a:p>
          <a:p>
            <a:pPr marL="342900" indent="-342900">
              <a:spcBef>
                <a:spcPts val="800"/>
              </a:spcBef>
              <a:buFont typeface="Arial" panose="020B0604020202020204" pitchFamily="34" charset="0"/>
              <a:buChar char="•"/>
              <a:defRPr/>
            </a:pPr>
            <a:r>
              <a:rPr lang="en-US" sz="2000" b="1" dirty="0" smtClean="0">
                <a:solidFill>
                  <a:srgbClr val="002060"/>
                </a:solidFill>
                <a:latin typeface="+mj-lt"/>
              </a:rPr>
              <a:t>Prestige </a:t>
            </a:r>
            <a:r>
              <a:rPr lang="en-US" sz="2000" dirty="0" smtClean="0">
                <a:solidFill>
                  <a:srgbClr val="002060"/>
                </a:solidFill>
                <a:latin typeface="+mj-lt"/>
              </a:rPr>
              <a:t>– junior and senior faculty awards: Keck, Sloan, Packard</a:t>
            </a:r>
          </a:p>
          <a:p>
            <a:pPr marL="342900" indent="-342900">
              <a:spcBef>
                <a:spcPts val="800"/>
              </a:spcBef>
              <a:buFont typeface="Arial" panose="020B0604020202020204" pitchFamily="34" charset="0"/>
              <a:buChar char="•"/>
              <a:defRPr/>
            </a:pPr>
            <a:endParaRPr lang="en-US" sz="1400" dirty="0" smtClean="0">
              <a:solidFill>
                <a:srgbClr val="002060"/>
              </a:solidFill>
              <a:latin typeface="+mj-lt"/>
            </a:endParaRPr>
          </a:p>
          <a:p>
            <a:pPr marL="342900" indent="-342900">
              <a:spcBef>
                <a:spcPts val="800"/>
              </a:spcBef>
              <a:buFont typeface="Arial" panose="020B0604020202020204" pitchFamily="34" charset="0"/>
              <a:buChar char="•"/>
              <a:defRPr/>
            </a:pPr>
            <a:r>
              <a:rPr lang="en-US" sz="2000" dirty="0" smtClean="0">
                <a:solidFill>
                  <a:srgbClr val="002060"/>
                </a:solidFill>
                <a:latin typeface="+mj-lt"/>
              </a:rPr>
              <a:t>Support </a:t>
            </a:r>
            <a:r>
              <a:rPr lang="en-US" sz="2000" b="1" dirty="0" smtClean="0">
                <a:solidFill>
                  <a:srgbClr val="002060"/>
                </a:solidFill>
                <a:latin typeface="+mj-lt"/>
              </a:rPr>
              <a:t>“out-of-the-box” </a:t>
            </a:r>
            <a:r>
              <a:rPr lang="en-US" sz="2000" dirty="0" smtClean="0">
                <a:solidFill>
                  <a:srgbClr val="002060"/>
                </a:solidFill>
                <a:latin typeface="+mj-lt"/>
              </a:rPr>
              <a:t>ideas and </a:t>
            </a:r>
            <a:r>
              <a:rPr lang="en-US" sz="2000" b="1" dirty="0" smtClean="0">
                <a:solidFill>
                  <a:srgbClr val="002060"/>
                </a:solidFill>
                <a:latin typeface="+mj-lt"/>
              </a:rPr>
              <a:t>high-risk, high-return </a:t>
            </a:r>
            <a:r>
              <a:rPr lang="en-US" sz="2000" b="1" dirty="0" smtClean="0">
                <a:solidFill>
                  <a:srgbClr val="002060"/>
                </a:solidFill>
                <a:latin typeface="+mj-lt"/>
              </a:rPr>
              <a:t>projects</a:t>
            </a:r>
          </a:p>
          <a:p>
            <a:pPr marL="342900" indent="-342900">
              <a:spcBef>
                <a:spcPts val="800"/>
              </a:spcBef>
              <a:buFont typeface="Arial" panose="020B0604020202020204" pitchFamily="34" charset="0"/>
              <a:buChar char="•"/>
              <a:defRPr/>
            </a:pPr>
            <a:endParaRPr lang="en-US" sz="1400" dirty="0">
              <a:solidFill>
                <a:srgbClr val="002060"/>
              </a:solidFill>
              <a:latin typeface="+mj-lt"/>
            </a:endParaRPr>
          </a:p>
          <a:p>
            <a:pPr marL="342900" indent="-342900">
              <a:spcBef>
                <a:spcPts val="800"/>
              </a:spcBef>
              <a:buFont typeface="Arial" panose="020B0604020202020204" pitchFamily="34" charset="0"/>
              <a:buChar char="•"/>
              <a:defRPr/>
            </a:pPr>
            <a:r>
              <a:rPr lang="en-US" sz="2000" b="1" dirty="0" smtClean="0">
                <a:solidFill>
                  <a:srgbClr val="002060"/>
                </a:solidFill>
                <a:latin typeface="+mj-lt"/>
              </a:rPr>
              <a:t>Pilot </a:t>
            </a:r>
            <a:r>
              <a:rPr lang="en-US" sz="2000" dirty="0" smtClean="0">
                <a:solidFill>
                  <a:srgbClr val="002060"/>
                </a:solidFill>
                <a:latin typeface="+mj-lt"/>
              </a:rPr>
              <a:t>or</a:t>
            </a:r>
            <a:r>
              <a:rPr lang="en-US" sz="2000" b="1" dirty="0" smtClean="0">
                <a:solidFill>
                  <a:srgbClr val="002060"/>
                </a:solidFill>
                <a:latin typeface="+mj-lt"/>
              </a:rPr>
              <a:t> proof-of-concept </a:t>
            </a:r>
            <a:r>
              <a:rPr lang="en-US" sz="2000" dirty="0" smtClean="0">
                <a:solidFill>
                  <a:srgbClr val="002060"/>
                </a:solidFill>
                <a:latin typeface="+mj-lt"/>
              </a:rPr>
              <a:t>funding </a:t>
            </a:r>
          </a:p>
          <a:p>
            <a:pPr marL="342900" indent="-342900">
              <a:spcBef>
                <a:spcPts val="800"/>
              </a:spcBef>
              <a:buFont typeface="Arial" panose="020B0604020202020204" pitchFamily="34" charset="0"/>
              <a:buChar char="•"/>
              <a:defRPr/>
            </a:pPr>
            <a:endParaRPr lang="en-US" sz="1400" dirty="0">
              <a:solidFill>
                <a:srgbClr val="002060"/>
              </a:solidFill>
              <a:latin typeface="+mj-lt"/>
            </a:endParaRPr>
          </a:p>
          <a:p>
            <a:pPr marL="342900" indent="-342900">
              <a:spcBef>
                <a:spcPts val="800"/>
              </a:spcBef>
              <a:buFont typeface="Arial" panose="020B0604020202020204" pitchFamily="34" charset="0"/>
              <a:buChar char="•"/>
              <a:defRPr/>
            </a:pPr>
            <a:r>
              <a:rPr lang="en-US" sz="2000" b="1" dirty="0" smtClean="0">
                <a:solidFill>
                  <a:srgbClr val="002060"/>
                </a:solidFill>
                <a:latin typeface="+mj-lt"/>
              </a:rPr>
              <a:t>Focus attention on a particular problem or disease </a:t>
            </a:r>
            <a:r>
              <a:rPr lang="en-US" sz="2000" dirty="0" smtClean="0">
                <a:solidFill>
                  <a:srgbClr val="002060"/>
                </a:solidFill>
                <a:latin typeface="+mj-lt"/>
              </a:rPr>
              <a:t>(Cancer Society)</a:t>
            </a:r>
          </a:p>
          <a:p>
            <a:pPr marL="342900" indent="-342900">
              <a:spcBef>
                <a:spcPts val="800"/>
              </a:spcBef>
              <a:buFont typeface="Arial" panose="020B0604020202020204" pitchFamily="34" charset="0"/>
              <a:buChar char="•"/>
              <a:defRPr/>
            </a:pPr>
            <a:endParaRPr lang="en-US" sz="1400" dirty="0" smtClean="0">
              <a:solidFill>
                <a:srgbClr val="002060"/>
              </a:solidFill>
              <a:latin typeface="+mj-lt"/>
            </a:endParaRPr>
          </a:p>
        </p:txBody>
      </p:sp>
    </p:spTree>
    <p:extLst>
      <p:ext uri="{BB962C8B-B14F-4D97-AF65-F5344CB8AC3E}">
        <p14:creationId xmlns:p14="http://schemas.microsoft.com/office/powerpoint/2010/main" val="1376337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djacency">
  <a:themeElements>
    <a:clrScheme name="Custom 3">
      <a:dk1>
        <a:sysClr val="windowText" lastClr="000000"/>
      </a:dk1>
      <a:lt1>
        <a:sysClr val="window" lastClr="FFFFFF"/>
      </a:lt1>
      <a:dk2>
        <a:srgbClr val="223864"/>
      </a:dk2>
      <a:lt2>
        <a:srgbClr val="E5CB0D"/>
      </a:lt2>
      <a:accent1>
        <a:srgbClr val="F6B71A"/>
      </a:accent1>
      <a:accent2>
        <a:srgbClr val="E5CB0D"/>
      </a:accent2>
      <a:accent3>
        <a:srgbClr val="345D7E"/>
      </a:accent3>
      <a:accent4>
        <a:srgbClr val="FAD372"/>
      </a:accent4>
      <a:accent5>
        <a:srgbClr val="548BB7"/>
      </a:accent5>
      <a:accent6>
        <a:srgbClr val="BED3E4"/>
      </a:accent6>
      <a:hlink>
        <a:srgbClr val="7F7F7F"/>
      </a:hlink>
      <a:folHlink>
        <a:srgbClr val="BED3E4"/>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9629</TotalTime>
  <Words>1147</Words>
  <Application>Microsoft Office PowerPoint</Application>
  <PresentationFormat>On-screen Show (4:3)</PresentationFormat>
  <Paragraphs>226</Paragraphs>
  <Slides>18</Slides>
  <Notes>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1_Adjacency</vt:lpstr>
      <vt:lpstr>Custom Design</vt:lpstr>
      <vt:lpstr>NextProf Science 2016  Foundation Funding  to Support Faculty Research</vt:lpstr>
      <vt:lpstr>Overview</vt:lpstr>
      <vt:lpstr>The Basics: What is a foundation?</vt:lpstr>
      <vt:lpstr>Who leads?</vt:lpstr>
      <vt:lpstr>Types of Foundations and how universities engage with them</vt:lpstr>
      <vt:lpstr>What do Foundations Fund?</vt:lpstr>
      <vt:lpstr>Foundations are niche science funders</vt:lpstr>
      <vt:lpstr>Funding to Top Public Universities</vt:lpstr>
      <vt:lpstr>What Foundation Funding Offers</vt:lpstr>
      <vt:lpstr>How are foundations different?</vt:lpstr>
      <vt:lpstr>Why Foundations Support Science</vt:lpstr>
      <vt:lpstr>Associations as funders</vt:lpstr>
      <vt:lpstr>Top Science Funders</vt:lpstr>
      <vt:lpstr>Early Career Funding Opportunities </vt:lpstr>
      <vt:lpstr>Other Prestigious Awards:</vt:lpstr>
      <vt:lpstr>Engaging with Foundations</vt:lpstr>
      <vt:lpstr>Additional Resources</vt:lpstr>
      <vt:lpstr>For additional information:</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sutkowi</dc:creator>
  <cp:lastModifiedBy>Allison McElroy</cp:lastModifiedBy>
  <cp:revision>159</cp:revision>
  <cp:lastPrinted>2016-04-08T19:22:00Z</cp:lastPrinted>
  <dcterms:created xsi:type="dcterms:W3CDTF">2013-05-06T17:19:37Z</dcterms:created>
  <dcterms:modified xsi:type="dcterms:W3CDTF">2016-04-08T19:48:55Z</dcterms:modified>
</cp:coreProperties>
</file>