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9" r:id="rId21"/>
    <p:sldId id="26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9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9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746E-9361-4D4A-A7CC-33665215DEA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0606-8BC0-4848-AD6B-D6014BB7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El Eternauta, </a:t>
            </a:r>
            <a:br>
              <a:rPr lang="en-US" sz="6600" i="1" dirty="0">
                <a:solidFill>
                  <a:schemeClr val="bg1"/>
                </a:solidFill>
              </a:rPr>
            </a:br>
            <a:r>
              <a:rPr lang="en-US" sz="6600" i="1" dirty="0">
                <a:solidFill>
                  <a:schemeClr val="bg1"/>
                </a:solidFill>
              </a:rPr>
              <a:t>un </a:t>
            </a:r>
            <a:r>
              <a:rPr lang="en-US" sz="6600" i="1" dirty="0" err="1">
                <a:solidFill>
                  <a:schemeClr val="bg1"/>
                </a:solidFill>
              </a:rPr>
              <a:t>lugar</a:t>
            </a:r>
            <a:r>
              <a:rPr lang="en-US" sz="6600" i="1" dirty="0">
                <a:solidFill>
                  <a:schemeClr val="bg1"/>
                </a:solidFill>
              </a:rPr>
              <a:t> de </a:t>
            </a:r>
            <a:r>
              <a:rPr lang="en-US" sz="6600" i="1" dirty="0" err="1">
                <a:solidFill>
                  <a:schemeClr val="bg1"/>
                </a:solidFill>
              </a:rPr>
              <a:t>memoria</a:t>
            </a:r>
            <a:endParaRPr lang="en-US" sz="66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José F. Aponte-García</a:t>
            </a:r>
          </a:p>
          <a:p>
            <a:r>
              <a:rPr lang="en-US" dirty="0" err="1">
                <a:solidFill>
                  <a:schemeClr val="bg1"/>
                </a:solidFill>
              </a:rPr>
              <a:t>Departamento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Historia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Universidad de Puerto Rico</a:t>
            </a:r>
          </a:p>
          <a:p>
            <a:r>
              <a:rPr lang="en-US" dirty="0" err="1">
                <a:solidFill>
                  <a:schemeClr val="bg1"/>
                </a:solidFill>
              </a:rPr>
              <a:t>Recinto</a:t>
            </a:r>
            <a:r>
              <a:rPr lang="en-US" dirty="0">
                <a:solidFill>
                  <a:schemeClr val="bg1"/>
                </a:solidFill>
              </a:rPr>
              <a:t> de Río </a:t>
            </a:r>
            <a:r>
              <a:rPr lang="en-US" dirty="0" err="1">
                <a:solidFill>
                  <a:schemeClr val="bg1"/>
                </a:solidFill>
              </a:rPr>
              <a:t>Piedras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7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477201"/>
            <a:ext cx="8621078" cy="58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54" y="453389"/>
            <a:ext cx="8330566" cy="58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9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315277"/>
            <a:ext cx="8178166" cy="62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96" y="0"/>
            <a:ext cx="4584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0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" y="698182"/>
            <a:ext cx="11141463" cy="54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" y="687704"/>
            <a:ext cx="11365120" cy="53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4" y="0"/>
            <a:ext cx="959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4" y="754381"/>
            <a:ext cx="116981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83" y="0"/>
            <a:ext cx="5573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5" y="0"/>
            <a:ext cx="156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3" y="1028700"/>
            <a:ext cx="11605543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6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57" y="182880"/>
            <a:ext cx="6199823" cy="64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10" y="0"/>
            <a:ext cx="440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Memoria, </a:t>
            </a:r>
            <a:r>
              <a:rPr lang="en-US" dirty="0" err="1">
                <a:solidFill>
                  <a:schemeClr val="bg1"/>
                </a:solidFill>
              </a:rPr>
              <a:t>Historia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Especulación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el </a:t>
            </a:r>
            <a:r>
              <a:rPr lang="en-US" dirty="0" err="1">
                <a:solidFill>
                  <a:schemeClr val="bg1"/>
                </a:solidFill>
              </a:rPr>
              <a:t>Salón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Clases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>
                <a:solidFill>
                  <a:schemeClr val="bg1"/>
                </a:solidFill>
              </a:rPr>
              <a:t>Introducir las producciones especulativas (cine, literatura, novela gráfica, video juegos, etc.) a las discusiones sobre cultura, política e historia </a:t>
            </a:r>
          </a:p>
          <a:p>
            <a:r>
              <a:rPr lang="es-PR" dirty="0">
                <a:solidFill>
                  <a:schemeClr val="bg1"/>
                </a:solidFill>
              </a:rPr>
              <a:t>Considerar en que formas el contexto incide en la producción especulativa</a:t>
            </a:r>
          </a:p>
          <a:p>
            <a:r>
              <a:rPr lang="es-PR" dirty="0">
                <a:solidFill>
                  <a:schemeClr val="bg1"/>
                </a:solidFill>
              </a:rPr>
              <a:t>Analizar cómo las lecturas posteriores afectan las interpretaciones de la obra y que nuevos significados surgen </a:t>
            </a:r>
          </a:p>
          <a:p>
            <a:r>
              <a:rPr lang="es-PR" dirty="0">
                <a:solidFill>
                  <a:schemeClr val="bg1"/>
                </a:solidFill>
              </a:rPr>
              <a:t>Qué interpretaciones el autor, o las lecturas posteriores, ofrecen sobre el desarrollo histórico de una </a:t>
            </a:r>
            <a:r>
              <a:rPr lang="es-PR">
                <a:solidFill>
                  <a:schemeClr val="bg1"/>
                </a:solidFill>
              </a:rPr>
              <a:t>sociedad o una </a:t>
            </a:r>
            <a:r>
              <a:rPr lang="es-PR" dirty="0">
                <a:solidFill>
                  <a:schemeClr val="bg1"/>
                </a:solidFill>
              </a:rPr>
              <a:t>cultura</a:t>
            </a:r>
          </a:p>
        </p:txBody>
      </p:sp>
    </p:spTree>
    <p:extLst>
      <p:ext uri="{BB962C8B-B14F-4D97-AF65-F5344CB8AC3E}">
        <p14:creationId xmlns:p14="http://schemas.microsoft.com/office/powerpoint/2010/main" val="370961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1" y="251460"/>
            <a:ext cx="9068542" cy="63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9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207733"/>
            <a:ext cx="5029200" cy="65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0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205741"/>
            <a:ext cx="8577858" cy="63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" y="887730"/>
            <a:ext cx="5048250" cy="499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72" y="887730"/>
            <a:ext cx="5901798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7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71" y="716279"/>
            <a:ext cx="9272443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2" y="655319"/>
            <a:ext cx="9771698" cy="54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600200"/>
            <a:ext cx="5486400" cy="4183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83" y="1600200"/>
            <a:ext cx="5815388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98</Words>
  <Application>Microsoft Office PowerPoint</Application>
  <PresentationFormat>Widescreen</PresentationFormat>
  <Paragraphs>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El Eternauta,  un lugar de memoria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Memoria, Historia y Especulación en  el Salón de Clases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Aponte</dc:creator>
  <cp:lastModifiedBy>Francisco Aponte</cp:lastModifiedBy>
  <cp:revision>9</cp:revision>
  <dcterms:created xsi:type="dcterms:W3CDTF">2017-04-05T06:14:19Z</dcterms:created>
  <dcterms:modified xsi:type="dcterms:W3CDTF">2017-04-05T06:46:31Z</dcterms:modified>
</cp:coreProperties>
</file>