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93" r:id="rId3"/>
    <p:sldId id="356" r:id="rId4"/>
    <p:sldId id="327" r:id="rId5"/>
    <p:sldId id="330" r:id="rId6"/>
    <p:sldId id="331" r:id="rId7"/>
    <p:sldId id="333" r:id="rId8"/>
    <p:sldId id="335" r:id="rId9"/>
    <p:sldId id="332" r:id="rId10"/>
    <p:sldId id="346" r:id="rId11"/>
    <p:sldId id="337" r:id="rId12"/>
    <p:sldId id="336" r:id="rId13"/>
    <p:sldId id="341" r:id="rId14"/>
    <p:sldId id="355" r:id="rId15"/>
    <p:sldId id="342" r:id="rId16"/>
    <p:sldId id="338" r:id="rId17"/>
    <p:sldId id="345" r:id="rId18"/>
    <p:sldId id="347" r:id="rId19"/>
    <p:sldId id="353" r:id="rId20"/>
    <p:sldId id="354" r:id="rId21"/>
    <p:sldId id="340" r:id="rId22"/>
    <p:sldId id="339" r:id="rId23"/>
    <p:sldId id="348" r:id="rId24"/>
    <p:sldId id="349" r:id="rId25"/>
    <p:sldId id="350" r:id="rId26"/>
    <p:sldId id="351" r:id="rId27"/>
    <p:sldId id="352" r:id="rId28"/>
    <p:sldId id="3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8" d="100"/>
          <a:sy n="78" d="100"/>
        </p:scale>
        <p:origin x="81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23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831E3-22E9-4D1D-AE14-84C43F27ABB1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9626-2FCF-4B2F-BC7C-B97BF256F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9626-2FCF-4B2F-BC7C-B97BF256FA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54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9626-2FCF-4B2F-BC7C-B97BF256FA5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8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87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7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587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7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87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8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87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1587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87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577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7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7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AC72ECE0-6E4E-4FB9-B2D7-274327E024A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157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57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FFDE0BD-2EFC-49BF-9AC6-D031E68E8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Reflections about citizenships, and for citizenship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Héctor M. Martínez Ramírez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Department of Political Science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University of Puerto Rico, Río </a:t>
            </a:r>
            <a:r>
              <a:rPr lang="en-US" sz="2000" dirty="0" err="1"/>
              <a:t>Piedras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hector.martinez12@upr.edu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University of Michigan - UPR Symposium: Incorporating citizenship and identity to the classroom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March 2 – 3, 2017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recent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878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sz="1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http://www.nbcnews.com/storyline/inauguration-2017/trump-signs-executive-action-obamacare-inauguration-day-n710116</a:t>
            </a:r>
            <a:endParaRPr lang="en-US" dirty="0"/>
          </a:p>
          <a:p>
            <a:r>
              <a:rPr lang="en-US" dirty="0"/>
              <a:t>Executive orders are legal, but…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Importance of political education, to distinguish the legal from the political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017712"/>
            <a:ext cx="275896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64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political conception of citizenship and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87888"/>
          </a:xfrm>
        </p:spPr>
        <p:txBody>
          <a:bodyPr/>
          <a:lstStyle/>
          <a:p>
            <a:r>
              <a:rPr lang="en-US" dirty="0"/>
              <a:t>Democracy requires responsible deliberation and participation; citizen is an active subject.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Participation is not only to demand action from the government or from others.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Education, including political education, leads to deliberation and participation.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5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83087"/>
          </a:xfrm>
        </p:spPr>
        <p:txBody>
          <a:bodyPr/>
          <a:lstStyle/>
          <a:p>
            <a:r>
              <a:rPr lang="en-US" dirty="0"/>
              <a:t>These are not “idealistic views”: they have been elements of citizens’ education and activity elsewhere.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Voting is important and necessary, but it is not sufficient.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There are other forms of political participation.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14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459288"/>
          </a:xfrm>
        </p:spPr>
        <p:txBody>
          <a:bodyPr/>
          <a:lstStyle/>
          <a:p>
            <a:r>
              <a:rPr lang="en-US" dirty="0"/>
              <a:t>There are alternative forms of social, political and economic organization to  those in the US and PR.</a:t>
            </a:r>
          </a:p>
          <a:p>
            <a:pPr marL="0" indent="0">
              <a:buNone/>
            </a:pPr>
            <a:endParaRPr lang="en-US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alternative forms in pluralism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integration and representation of marginalized groups of society (e.g. cases in Latin America)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social corporatism and concertation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63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06887"/>
          </a:xfrm>
        </p:spPr>
        <p:txBody>
          <a:bodyPr/>
          <a:lstStyle/>
          <a:p>
            <a:r>
              <a:rPr lang="en-US" dirty="0"/>
              <a:t>Those alternative forms make other countries we visit, so “interesting”… (e.g. social democratic countries in Europe).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The social context is prominent, not the legal.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Political parties coexist with civil society.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54488"/>
          </a:xfrm>
        </p:spPr>
        <p:txBody>
          <a:bodyPr/>
          <a:lstStyle/>
          <a:p>
            <a:r>
              <a:rPr lang="en-US" dirty="0"/>
              <a:t>Experience tells me students from all disciplines want to know about them.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They wonder about the ideals and the classic works of politics, about alternative ways of doing politics, and express candidly they wished had learned about these topics earlier.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51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83087"/>
          </a:xfrm>
        </p:spPr>
        <p:txBody>
          <a:bodyPr/>
          <a:lstStyle/>
          <a:p>
            <a:r>
              <a:rPr lang="en-US" dirty="0"/>
              <a:t>Citizens’ deliberation should not be reduced to social media; memes are not enough.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Politics in democracy is still about identifying social needs, explaining issues, providing alternatives (not solutions) to be evaluated and deliberated, and about persuasion.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4395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old candidate with </a:t>
            </a:r>
            <a:br>
              <a:rPr lang="en-US" dirty="0"/>
            </a:br>
            <a:r>
              <a:rPr lang="en-US" dirty="0"/>
              <a:t>different ideas in recent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000" dirty="0">
                <a:solidFill>
                  <a:srgbClr val="000000"/>
                </a:solidFill>
              </a:rPr>
              <a:t>http://www.ktnv.com/news/political/elections-national/bernie-sanders-campaign-hires-a-nevada-state-director_90125402</a:t>
            </a:r>
            <a:endParaRPr lang="en-US" dirty="0"/>
          </a:p>
          <a:p>
            <a:r>
              <a:rPr lang="en-US" dirty="0"/>
              <a:t>These are some of reasons why Bernie Sanders was so attractive to young voters.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99" y="2017713"/>
            <a:ext cx="3017520" cy="226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0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764088"/>
          </a:xfrm>
        </p:spPr>
        <p:txBody>
          <a:bodyPr/>
          <a:lstStyle/>
          <a:p>
            <a:r>
              <a:rPr lang="en-US" dirty="0"/>
              <a:t>Significant threats to democracy nowadays are the unfounded opinion, and nationalist populism (President Trump &amp; company embodies both). 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A political conception of citizenship based on understanding what politics is about, deliberation based on informed arguments, and participation are essential to democracy. </a:t>
            </a:r>
          </a:p>
          <a:p>
            <a:endParaRPr lang="en-US" dirty="0"/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39476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Elective and governmental officials should know and understand what their duties are prerogatives are (both written and non-written).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Citizens should know and understand them as well, and ask for their responsibility fulfillment.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990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905000"/>
            <a:ext cx="7772400" cy="4724400"/>
          </a:xfrm>
        </p:spPr>
        <p:txBody>
          <a:bodyPr/>
          <a:lstStyle/>
          <a:p>
            <a:r>
              <a:rPr lang="es-ES" sz="3000" dirty="0" err="1"/>
              <a:t>Taking</a:t>
            </a:r>
            <a:r>
              <a:rPr lang="es-ES" sz="3000" dirty="0"/>
              <a:t> </a:t>
            </a:r>
            <a:r>
              <a:rPr lang="es-ES" sz="3000" dirty="0" err="1"/>
              <a:t>into</a:t>
            </a:r>
            <a:r>
              <a:rPr lang="es-ES" sz="3000" dirty="0"/>
              <a:t> </a:t>
            </a:r>
            <a:r>
              <a:rPr lang="es-ES" sz="3000" dirty="0" err="1"/>
              <a:t>account</a:t>
            </a:r>
            <a:r>
              <a:rPr lang="es-ES" sz="3000" dirty="0"/>
              <a:t> </a:t>
            </a:r>
            <a:r>
              <a:rPr lang="es-ES" sz="3000" dirty="0" err="1"/>
              <a:t>the</a:t>
            </a:r>
            <a:r>
              <a:rPr lang="es-ES" sz="3000" dirty="0"/>
              <a:t> </a:t>
            </a:r>
            <a:r>
              <a:rPr lang="es-ES" sz="3000" dirty="0" err="1"/>
              <a:t>diversity</a:t>
            </a:r>
            <a:r>
              <a:rPr lang="es-ES" sz="3000" dirty="0"/>
              <a:t> of </a:t>
            </a:r>
            <a:r>
              <a:rPr lang="es-ES" sz="3000" dirty="0" err="1"/>
              <a:t>the</a:t>
            </a:r>
            <a:r>
              <a:rPr lang="es-ES" sz="3000" dirty="0"/>
              <a:t> </a:t>
            </a:r>
            <a:r>
              <a:rPr lang="es-ES" sz="3000" dirty="0" err="1"/>
              <a:t>audience</a:t>
            </a:r>
            <a:r>
              <a:rPr lang="es-ES" sz="3000" dirty="0"/>
              <a:t> and </a:t>
            </a:r>
            <a:r>
              <a:rPr lang="es-ES" sz="3000" dirty="0" err="1"/>
              <a:t>the</a:t>
            </a:r>
            <a:r>
              <a:rPr lang="es-ES" sz="3000" dirty="0"/>
              <a:t> </a:t>
            </a:r>
            <a:r>
              <a:rPr lang="es-ES" sz="3000" dirty="0" err="1"/>
              <a:t>symposium’s</a:t>
            </a:r>
            <a:r>
              <a:rPr lang="es-ES" sz="3000" dirty="0"/>
              <a:t> </a:t>
            </a:r>
            <a:r>
              <a:rPr lang="es-ES" sz="3000" dirty="0" err="1"/>
              <a:t>theme</a:t>
            </a:r>
            <a:r>
              <a:rPr lang="es-ES" sz="3000" dirty="0"/>
              <a:t>, I </a:t>
            </a:r>
            <a:r>
              <a:rPr lang="es-ES" sz="3000" dirty="0" err="1"/>
              <a:t>will</a:t>
            </a:r>
            <a:r>
              <a:rPr lang="es-ES" sz="3000" dirty="0"/>
              <a:t> examine </a:t>
            </a:r>
            <a:r>
              <a:rPr lang="es-ES" sz="3000" dirty="0" err="1"/>
              <a:t>two</a:t>
            </a:r>
            <a:r>
              <a:rPr lang="es-ES" sz="3000" dirty="0"/>
              <a:t> </a:t>
            </a:r>
            <a:r>
              <a:rPr lang="es-ES" sz="3000" dirty="0" err="1"/>
              <a:t>conceptions</a:t>
            </a:r>
            <a:r>
              <a:rPr lang="es-ES" sz="3000" dirty="0"/>
              <a:t> of </a:t>
            </a:r>
            <a:r>
              <a:rPr lang="es-ES" sz="3000" dirty="0" err="1"/>
              <a:t>citizenship</a:t>
            </a:r>
            <a:r>
              <a:rPr lang="es-ES" sz="3000" dirty="0"/>
              <a:t>. </a:t>
            </a:r>
            <a:r>
              <a:rPr lang="es-ES" sz="3000" dirty="0" err="1"/>
              <a:t>One</a:t>
            </a:r>
            <a:r>
              <a:rPr lang="es-ES" sz="3000" dirty="0"/>
              <a:t> </a:t>
            </a:r>
            <a:r>
              <a:rPr lang="es-ES" sz="3000" dirty="0" err="1"/>
              <a:t>is</a:t>
            </a:r>
            <a:r>
              <a:rPr lang="es-ES" sz="3000" dirty="0"/>
              <a:t> </a:t>
            </a:r>
            <a:r>
              <a:rPr lang="es-ES" sz="3000" dirty="0" err="1"/>
              <a:t>the</a:t>
            </a:r>
            <a:r>
              <a:rPr lang="es-ES" sz="3000" dirty="0"/>
              <a:t> legal, </a:t>
            </a:r>
            <a:r>
              <a:rPr lang="es-ES" sz="3000" dirty="0" err="1"/>
              <a:t>that</a:t>
            </a:r>
            <a:r>
              <a:rPr lang="es-ES" sz="3000" dirty="0"/>
              <a:t> I </a:t>
            </a:r>
            <a:r>
              <a:rPr lang="es-ES" sz="3000" dirty="0" err="1"/>
              <a:t>consider</a:t>
            </a:r>
            <a:r>
              <a:rPr lang="es-ES" sz="3000" dirty="0"/>
              <a:t> a </a:t>
            </a:r>
            <a:r>
              <a:rPr lang="es-ES" sz="3000" dirty="0" err="1"/>
              <a:t>miniminalist</a:t>
            </a:r>
            <a:r>
              <a:rPr lang="es-ES" sz="3000" dirty="0"/>
              <a:t> </a:t>
            </a:r>
            <a:r>
              <a:rPr lang="es-ES" sz="3000" dirty="0" err="1"/>
              <a:t>conception</a:t>
            </a:r>
            <a:r>
              <a:rPr lang="es-ES" sz="3000" dirty="0"/>
              <a:t> of </a:t>
            </a:r>
            <a:r>
              <a:rPr lang="es-ES" sz="3000" dirty="0" err="1"/>
              <a:t>citizenship</a:t>
            </a:r>
            <a:r>
              <a:rPr lang="es-ES" sz="3000" dirty="0"/>
              <a:t>. </a:t>
            </a:r>
            <a:r>
              <a:rPr lang="es-ES" sz="3000" dirty="0" err="1"/>
              <a:t>The</a:t>
            </a:r>
            <a:r>
              <a:rPr lang="es-ES" sz="3000" dirty="0"/>
              <a:t> </a:t>
            </a:r>
            <a:r>
              <a:rPr lang="es-ES" sz="3000" dirty="0" err="1"/>
              <a:t>second</a:t>
            </a:r>
            <a:r>
              <a:rPr lang="es-ES" sz="3000" dirty="0"/>
              <a:t> </a:t>
            </a:r>
            <a:r>
              <a:rPr lang="es-ES" sz="3000" dirty="0" err="1"/>
              <a:t>conception</a:t>
            </a:r>
            <a:r>
              <a:rPr lang="es-ES" sz="3000" dirty="0"/>
              <a:t> </a:t>
            </a:r>
            <a:r>
              <a:rPr lang="es-ES" sz="3000" dirty="0" err="1"/>
              <a:t>is</a:t>
            </a:r>
            <a:r>
              <a:rPr lang="es-ES" sz="3000" dirty="0"/>
              <a:t> </a:t>
            </a:r>
            <a:r>
              <a:rPr lang="es-ES" sz="3000" dirty="0" err="1"/>
              <a:t>broader</a:t>
            </a:r>
            <a:r>
              <a:rPr lang="es-ES" sz="3000" dirty="0"/>
              <a:t>. </a:t>
            </a:r>
            <a:r>
              <a:rPr lang="es-ES" sz="3000" dirty="0" err="1"/>
              <a:t>It</a:t>
            </a:r>
            <a:r>
              <a:rPr lang="es-ES" sz="3000" dirty="0"/>
              <a:t> </a:t>
            </a:r>
            <a:r>
              <a:rPr lang="es-ES" sz="3000" dirty="0" err="1"/>
              <a:t>is</a:t>
            </a:r>
            <a:r>
              <a:rPr lang="es-ES" sz="3000" dirty="0"/>
              <a:t> a </a:t>
            </a:r>
            <a:r>
              <a:rPr lang="es-ES" sz="3000" dirty="0" err="1"/>
              <a:t>political</a:t>
            </a:r>
            <a:r>
              <a:rPr lang="es-ES" sz="3000" dirty="0"/>
              <a:t> </a:t>
            </a:r>
            <a:r>
              <a:rPr lang="es-ES" sz="3000" dirty="0" err="1"/>
              <a:t>conception</a:t>
            </a:r>
            <a:r>
              <a:rPr lang="es-ES" sz="3000" dirty="0"/>
              <a:t> of </a:t>
            </a:r>
            <a:r>
              <a:rPr lang="es-ES" sz="3000" dirty="0" err="1"/>
              <a:t>citizenship</a:t>
            </a:r>
            <a:r>
              <a:rPr lang="es-ES" sz="3000" dirty="0"/>
              <a:t>. I </a:t>
            </a:r>
            <a:r>
              <a:rPr lang="es-ES" sz="3000" dirty="0" err="1"/>
              <a:t>will</a:t>
            </a:r>
            <a:r>
              <a:rPr lang="es-ES" sz="3000" dirty="0"/>
              <a:t> relate </a:t>
            </a:r>
            <a:r>
              <a:rPr lang="es-ES" sz="3000" dirty="0" err="1"/>
              <a:t>the</a:t>
            </a:r>
            <a:r>
              <a:rPr lang="es-ES" sz="3000" dirty="0"/>
              <a:t> </a:t>
            </a:r>
            <a:r>
              <a:rPr lang="es-ES" sz="3000" dirty="0" err="1"/>
              <a:t>political</a:t>
            </a:r>
            <a:r>
              <a:rPr lang="es-ES" sz="3000" dirty="0"/>
              <a:t> </a:t>
            </a:r>
            <a:r>
              <a:rPr lang="es-ES" sz="3000" dirty="0" err="1"/>
              <a:t>conception</a:t>
            </a:r>
            <a:r>
              <a:rPr lang="es-ES" sz="3000" dirty="0"/>
              <a:t> to </a:t>
            </a:r>
            <a:r>
              <a:rPr lang="es-ES" sz="3000" dirty="0" err="1"/>
              <a:t>current</a:t>
            </a:r>
            <a:r>
              <a:rPr lang="es-ES" sz="3000" dirty="0"/>
              <a:t> </a:t>
            </a:r>
            <a:r>
              <a:rPr lang="es-ES" sz="3000" dirty="0" err="1"/>
              <a:t>events</a:t>
            </a:r>
            <a:r>
              <a:rPr lang="es-ES" sz="3000" dirty="0"/>
              <a:t>, to </a:t>
            </a:r>
            <a:r>
              <a:rPr lang="es-ES" sz="3000" dirty="0" err="1"/>
              <a:t>education</a:t>
            </a:r>
            <a:r>
              <a:rPr lang="es-ES" sz="3000" dirty="0"/>
              <a:t>, and to </a:t>
            </a:r>
            <a:r>
              <a:rPr lang="es-ES" sz="3000" dirty="0" err="1"/>
              <a:t>political</a:t>
            </a:r>
            <a:r>
              <a:rPr lang="es-ES" sz="3000" dirty="0"/>
              <a:t> </a:t>
            </a:r>
            <a:r>
              <a:rPr lang="es-ES" sz="3000" dirty="0" err="1"/>
              <a:t>life</a:t>
            </a:r>
            <a:r>
              <a:rPr lang="es-ES" sz="3000" dirty="0"/>
              <a:t> in a </a:t>
            </a:r>
            <a:r>
              <a:rPr lang="es-ES" sz="3000" dirty="0" err="1"/>
              <a:t>democracy</a:t>
            </a:r>
            <a:r>
              <a:rPr lang="es-ES" sz="3000" dirty="0"/>
              <a:t>. </a:t>
            </a:r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83087"/>
          </a:xfrm>
        </p:spPr>
        <p:txBody>
          <a:bodyPr/>
          <a:lstStyle/>
          <a:p>
            <a:r>
              <a:rPr lang="en-US" dirty="0"/>
              <a:t>Accountability (in Spanish </a:t>
            </a:r>
            <a:r>
              <a:rPr lang="en-US" i="1" dirty="0" err="1"/>
              <a:t>ser</a:t>
            </a:r>
            <a:r>
              <a:rPr lang="en-US" i="1" dirty="0"/>
              <a:t> responsible y </a:t>
            </a:r>
            <a:r>
              <a:rPr lang="en-US" i="1" dirty="0" err="1"/>
              <a:t>responsivo</a:t>
            </a:r>
            <a:r>
              <a:rPr lang="en-US" dirty="0"/>
              <a:t>) is essential to governance.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Responsibility for what was done, and what was not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No consequences or penalties, no accountability </a:t>
            </a:r>
          </a:p>
        </p:txBody>
      </p:sp>
    </p:spTree>
    <p:extLst>
      <p:ext uri="{BB962C8B-B14F-4D97-AF65-F5344CB8AC3E}">
        <p14:creationId xmlns:p14="http://schemas.microsoft.com/office/powerpoint/2010/main" val="3778494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consciousness that “the public things” belong to everyone, not to anyone.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This is necessary to diminish the misuse of the public things, and prevent corruption.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23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education and citizenship: ideas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83088"/>
          </a:xfrm>
        </p:spPr>
        <p:txBody>
          <a:bodyPr/>
          <a:lstStyle/>
          <a:p>
            <a:r>
              <a:rPr lang="en-US" dirty="0"/>
              <a:t>Many people state they “stay away” from politics… most of the time they are thinking about partisan politics, which is different from politics in the broader sense.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The phrase “that’s political” means in most cases, “it is party politics” or “partisan politics”.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75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Finally, but not the least…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Political issues are very important, and political decisions have consequences.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lvl="0" indent="0">
              <a:buClr>
                <a:srgbClr val="3333CC"/>
              </a:buClr>
              <a:buNone/>
            </a:pPr>
            <a:r>
              <a:rPr lang="en-US" sz="1000" dirty="0">
                <a:solidFill>
                  <a:srgbClr val="000000"/>
                </a:solidFill>
              </a:rPr>
              <a:t>			</a:t>
            </a:r>
          </a:p>
          <a:p>
            <a:pPr marL="0" indent="0">
              <a:buClr>
                <a:srgbClr val="3333CC"/>
              </a:buClr>
              <a:buNone/>
            </a:pPr>
            <a:r>
              <a:rPr lang="en-US" sz="1000" dirty="0">
                <a:solidFill>
                  <a:srgbClr val="000000"/>
                </a:solidFill>
              </a:rPr>
              <a:t>			http://aquiestapuertorico.com/34303-2/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33800"/>
            <a:ext cx="5029200" cy="181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95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Citizenship is more than the acknowledgement of rights, duties, and allegiance to a state.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Democracy requires a broader conception of citizenship that emerges from education, including political education. </a:t>
            </a:r>
          </a:p>
        </p:txBody>
      </p:sp>
    </p:spTree>
    <p:extLst>
      <p:ext uri="{BB962C8B-B14F-4D97-AF65-F5344CB8AC3E}">
        <p14:creationId xmlns:p14="http://schemas.microsoft.com/office/powerpoint/2010/main" val="87313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459288"/>
          </a:xfrm>
        </p:spPr>
        <p:txBody>
          <a:bodyPr/>
          <a:lstStyle/>
          <a:p>
            <a:r>
              <a:rPr lang="en-US" dirty="0"/>
              <a:t>Education leads to responsible deliberation and participation that may include, but is not limited to voting.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I have proposed some ideas to share, that I believe can contribute to political education, and thus to an understanding of what the political conception of citizenship is about. </a:t>
            </a:r>
          </a:p>
        </p:txBody>
      </p:sp>
    </p:spTree>
    <p:extLst>
      <p:ext uri="{BB962C8B-B14F-4D97-AF65-F5344CB8AC3E}">
        <p14:creationId xmlns:p14="http://schemas.microsoft.com/office/powerpoint/2010/main" val="2488844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Politics is too important to leave it in the hands of the others.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9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764088"/>
          </a:xfrm>
        </p:spPr>
        <p:txBody>
          <a:bodyPr/>
          <a:lstStyle/>
          <a:p>
            <a:r>
              <a:rPr lang="en-US" dirty="0"/>
              <a:t>References are available: from the classical works of politics to recent studies in different fields within political science.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These reflections emerge from discussions about citizenship in several courses, but specially in a course for students that are not political science majors.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47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to these students for the challenge of nurturing their interest in politics.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Thanks to you all for the opportunity to share these reflections about citizenship. </a:t>
            </a:r>
          </a:p>
        </p:txBody>
      </p:sp>
    </p:spTree>
    <p:extLst>
      <p:ext uri="{BB962C8B-B14F-4D97-AF65-F5344CB8AC3E}">
        <p14:creationId xmlns:p14="http://schemas.microsoft.com/office/powerpoint/2010/main" val="193711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citizenships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conceptions and not definitions of citizenship?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Why it is important to our lives?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What is the role of education, in particular political education, on citizenship?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6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legal conception </a:t>
            </a:r>
            <a:br>
              <a:rPr lang="en-US" dirty="0"/>
            </a:br>
            <a:r>
              <a:rPr lang="en-US" dirty="0"/>
              <a:t>of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Defined in terms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and </a:t>
            </a:r>
            <a:r>
              <a:rPr lang="es-ES" dirty="0" err="1"/>
              <a:t>duties</a:t>
            </a:r>
            <a:r>
              <a:rPr lang="es-ES" dirty="0"/>
              <a:t> of a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, as </a:t>
            </a:r>
            <a:r>
              <a:rPr lang="es-ES" dirty="0" err="1"/>
              <a:t>well</a:t>
            </a:r>
            <a:r>
              <a:rPr lang="es-ES" dirty="0"/>
              <a:t> as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allegiance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ows</a:t>
            </a:r>
            <a:r>
              <a:rPr lang="es-ES" dirty="0"/>
              <a:t> in </a:t>
            </a:r>
            <a:r>
              <a:rPr lang="es-ES" dirty="0" err="1"/>
              <a:t>relation</a:t>
            </a:r>
            <a:r>
              <a:rPr lang="es-ES" dirty="0"/>
              <a:t> to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 </a:t>
            </a:r>
          </a:p>
          <a:p>
            <a:pPr marL="0" indent="0">
              <a:buNone/>
            </a:pPr>
            <a:endParaRPr lang="es-ES" sz="2000" dirty="0"/>
          </a:p>
          <a:p>
            <a:r>
              <a:rPr lang="es-ES" dirty="0" err="1"/>
              <a:t>It</a:t>
            </a:r>
            <a:r>
              <a:rPr lang="es-ES" dirty="0"/>
              <a:t> can be </a:t>
            </a:r>
            <a:r>
              <a:rPr lang="es-ES" dirty="0" err="1"/>
              <a:t>called</a:t>
            </a:r>
            <a:r>
              <a:rPr lang="es-ES" dirty="0"/>
              <a:t> a legal </a:t>
            </a:r>
            <a:r>
              <a:rPr lang="es-ES" dirty="0" err="1"/>
              <a:t>conception</a:t>
            </a:r>
            <a:r>
              <a:rPr lang="es-ES" dirty="0"/>
              <a:t> of </a:t>
            </a:r>
            <a:r>
              <a:rPr lang="es-ES" dirty="0" err="1"/>
              <a:t>citizenship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86623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legal conception </a:t>
            </a:r>
            <a:br>
              <a:rPr lang="en-US" dirty="0"/>
            </a:br>
            <a:r>
              <a:rPr lang="en-US" dirty="0"/>
              <a:t>of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 </a:t>
            </a:r>
            <a:r>
              <a:rPr lang="es-ES" dirty="0" err="1"/>
              <a:t>many</a:t>
            </a:r>
            <a:r>
              <a:rPr lang="es-ES" dirty="0"/>
              <a:t> cases, </a:t>
            </a:r>
            <a:r>
              <a:rPr lang="es-ES" dirty="0" err="1"/>
              <a:t>citizenship</a:t>
            </a:r>
            <a:r>
              <a:rPr lang="es-ES" dirty="0"/>
              <a:t> </a:t>
            </a:r>
            <a:r>
              <a:rPr lang="es-ES" dirty="0" err="1"/>
              <a:t>represents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acceptance</a:t>
            </a:r>
            <a:r>
              <a:rPr lang="es-ES" dirty="0"/>
              <a:t> of a “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identity</a:t>
            </a:r>
            <a:r>
              <a:rPr lang="es-ES" dirty="0"/>
              <a:t>”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overcomes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origin</a:t>
            </a:r>
            <a:r>
              <a:rPr lang="es-ES" dirty="0"/>
              <a:t>, cultural </a:t>
            </a:r>
            <a:r>
              <a:rPr lang="es-ES" dirty="0" err="1"/>
              <a:t>diversity</a:t>
            </a:r>
            <a:r>
              <a:rPr lang="es-ES" dirty="0"/>
              <a:t>, and social </a:t>
            </a:r>
            <a:r>
              <a:rPr lang="es-ES" dirty="0" err="1"/>
              <a:t>condition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sz="2000" dirty="0"/>
          </a:p>
          <a:p>
            <a:r>
              <a:rPr lang="en-US" dirty="0"/>
              <a:t>Thus, it is expected to be a source and a result of the uniformity of behavior and compliance within a territory. </a:t>
            </a:r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the legal conception of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459287"/>
          </a:xfrm>
        </p:spPr>
        <p:txBody>
          <a:bodyPr/>
          <a:lstStyle/>
          <a:p>
            <a:r>
              <a:rPr lang="en-US" dirty="0"/>
              <a:t>Tends to clash with social and institutional change within countries, and with economic and migratory dynamics among them.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s-ES" dirty="0" err="1"/>
              <a:t>Frames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events</a:t>
            </a:r>
            <a:r>
              <a:rPr lang="es-ES" dirty="0"/>
              <a:t> and </a:t>
            </a:r>
            <a:r>
              <a:rPr lang="es-ES" dirty="0" err="1"/>
              <a:t>issues</a:t>
            </a:r>
            <a:r>
              <a:rPr lang="es-ES" dirty="0"/>
              <a:t> </a:t>
            </a:r>
            <a:r>
              <a:rPr lang="es-ES" dirty="0" err="1"/>
              <a:t>related</a:t>
            </a:r>
            <a:r>
              <a:rPr lang="es-ES" dirty="0"/>
              <a:t> to </a:t>
            </a:r>
            <a:r>
              <a:rPr lang="es-ES" dirty="0" err="1"/>
              <a:t>inmigration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sz="2000" dirty="0"/>
          </a:p>
          <a:p>
            <a:r>
              <a:rPr lang="es-ES" dirty="0" err="1"/>
              <a:t>Citizen</a:t>
            </a:r>
            <a:r>
              <a:rPr lang="es-ES" dirty="0"/>
              <a:t> as a </a:t>
            </a:r>
            <a:r>
              <a:rPr lang="es-ES" dirty="0" err="1"/>
              <a:t>passive</a:t>
            </a:r>
            <a:r>
              <a:rPr lang="es-ES" dirty="0"/>
              <a:t> </a:t>
            </a:r>
            <a:r>
              <a:rPr lang="es-ES" dirty="0" err="1"/>
              <a:t>subject</a:t>
            </a:r>
            <a:r>
              <a:rPr lang="es-E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9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the legal conception of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83087"/>
          </a:xfrm>
        </p:spPr>
        <p:txBody>
          <a:bodyPr/>
          <a:lstStyle/>
          <a:p>
            <a:r>
              <a:rPr lang="en-US" dirty="0"/>
              <a:t>It applies to all political systems.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Living in totalitarian or authoritarian systems requires compliance from its citizens.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As experience shows, compliance might be attainable.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7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political conception of citizenship and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83087"/>
          </a:xfrm>
        </p:spPr>
        <p:txBody>
          <a:bodyPr/>
          <a:lstStyle/>
          <a:p>
            <a:r>
              <a:rPr lang="en-US" dirty="0"/>
              <a:t>But the real difficulty is in democracy, </a:t>
            </a:r>
            <a:r>
              <a:rPr lang="en-US" b="1" dirty="0"/>
              <a:t>because democracy requires responsibility from its citizens</a:t>
            </a:r>
            <a:r>
              <a:rPr lang="en-US" dirty="0"/>
              <a:t>, </a:t>
            </a:r>
            <a:r>
              <a:rPr lang="en-US" b="1" dirty="0"/>
              <a:t>both individual and collective responsibility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It is the quality of democracy what citizens should care about.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4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political conception of citizenship vs. the legal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83087"/>
          </a:xfrm>
        </p:spPr>
        <p:txBody>
          <a:bodyPr/>
          <a:lstStyle/>
          <a:p>
            <a:r>
              <a:rPr lang="en-US" dirty="0"/>
              <a:t>It is imperative to overcome the legal conception of citizenship in a democratic context.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The legal conception is important, but it is one element of political citizenship.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The political tradition in the United States in fundamentally legal.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5398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DECEP</Template>
  <TotalTime>2429</TotalTime>
  <Words>1194</Words>
  <Application>Microsoft Office PowerPoint</Application>
  <PresentationFormat>On-screen Show (4:3)</PresentationFormat>
  <Paragraphs>202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Tahoma</vt:lpstr>
      <vt:lpstr>Wingdings</vt:lpstr>
      <vt:lpstr>Blends</vt:lpstr>
      <vt:lpstr>Reflections about citizenships, and for citizenship</vt:lpstr>
      <vt:lpstr>Summary</vt:lpstr>
      <vt:lpstr>On citizenships</vt:lpstr>
      <vt:lpstr>The legal conception  of citizenship</vt:lpstr>
      <vt:lpstr>The legal conception  of citizenship</vt:lpstr>
      <vt:lpstr>Limitations of the legal conception of citizenship</vt:lpstr>
      <vt:lpstr>Limitations of the legal conception of citizenship</vt:lpstr>
      <vt:lpstr>The political conception of citizenship and democracy</vt:lpstr>
      <vt:lpstr>The political conception of citizenship vs. the legal</vt:lpstr>
      <vt:lpstr>One recent example</vt:lpstr>
      <vt:lpstr>The political conception of citizenship and democracy</vt:lpstr>
      <vt:lpstr>Political education and citizenship: ideas to share</vt:lpstr>
      <vt:lpstr>Political education and citizenship: ideas to share</vt:lpstr>
      <vt:lpstr>Political education and citizenship: ideas to share</vt:lpstr>
      <vt:lpstr>Political education and citizenship: ideas to share</vt:lpstr>
      <vt:lpstr>Political education and citizenship: ideas to share</vt:lpstr>
      <vt:lpstr>An old candidate with  different ideas in recent times</vt:lpstr>
      <vt:lpstr>Political education and citizenship: ideas to share</vt:lpstr>
      <vt:lpstr>Political education and citizenship: ideas to share</vt:lpstr>
      <vt:lpstr>Political education and citizenship: ideas to share</vt:lpstr>
      <vt:lpstr>Political education and citizenship: ideas to share</vt:lpstr>
      <vt:lpstr>Political education and citizenship: ideas to share</vt:lpstr>
      <vt:lpstr>Finally, but not the least…</vt:lpstr>
      <vt:lpstr>Conclusion </vt:lpstr>
      <vt:lpstr>Conclusion</vt:lpstr>
      <vt:lpstr>Conclusion </vt:lpstr>
      <vt:lpstr>References and acknowledgements</vt:lpstr>
      <vt:lpstr>References and acknowledgements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Governmental Ideological Orientation and Social Indicators: Cases from Latin America</dc:title>
  <dc:creator>Valued Acer Customer</dc:creator>
  <cp:lastModifiedBy>Héctor M. Martínez Ramírez</cp:lastModifiedBy>
  <cp:revision>587</cp:revision>
  <dcterms:created xsi:type="dcterms:W3CDTF">2014-10-21T17:16:35Z</dcterms:created>
  <dcterms:modified xsi:type="dcterms:W3CDTF">2017-04-04T03:49:35Z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