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embeddedFontLst>
    <p:embeddedFont>
      <p:font typeface="Palatino Linotype"/>
      <p:regular r:id="rId29"/>
      <p:bold r:id="rId30"/>
      <p:italic r:id="rId31"/>
      <p:boldItalic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alatinoLinotyp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alatinoLinotype-italic.fntdata"/><Relationship Id="rId30" Type="http://schemas.openxmlformats.org/officeDocument/2006/relationships/font" Target="fonts/PalatinoLinotype-bold.fntdata"/><Relationship Id="rId11" Type="http://schemas.openxmlformats.org/officeDocument/2006/relationships/slide" Target="slides/slide6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32" Type="http://schemas.openxmlformats.org/officeDocument/2006/relationships/font" Target="fonts/PalatinoLinotype-boldItalic.fntdata"/><Relationship Id="rId13" Type="http://schemas.openxmlformats.org/officeDocument/2006/relationships/slide" Target="slides/slide8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7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3 Pictures" showMasterSp="0">
  <p:cSld name="Title Slide with 3 Picture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PageOverlay.png"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type="ctrTitle"/>
          </p:nvPr>
        </p:nvSpPr>
        <p:spPr>
          <a:xfrm>
            <a:off x="571500" y="2057401"/>
            <a:ext cx="8001000" cy="242476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3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Palatino Linotype"/>
              <a:buNone/>
              <a:defRPr b="0" i="0" sz="5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571500" y="4800600"/>
            <a:ext cx="8001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tandardRule.png" id="24" name="Google Shape;2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5100" y="45720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1000" rotWithShape="0" algn="ctr" sy="101000">
              <a:srgbClr val="000000">
                <a:alpha val="40000"/>
              </a:srgbClr>
            </a:outerShdw>
          </a:effectLst>
        </p:spPr>
      </p:pic>
      <p:pic>
        <p:nvPicPr>
          <p:cNvPr descr="pictureStamp-Frame.png" id="25" name="Google Shape;2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33340">
            <a:off x="5138374" y="599839"/>
            <a:ext cx="1610332" cy="2025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Stamp-Frame.png" id="26" name="Google Shape;2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70224">
            <a:off x="2072772" y="555386"/>
            <a:ext cx="1610332" cy="202511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"/>
          <p:cNvSpPr/>
          <p:nvPr>
            <p:ph idx="2" type="pic"/>
          </p:nvPr>
        </p:nvSpPr>
        <p:spPr>
          <a:xfrm rot="-345366">
            <a:off x="2256146" y="735839"/>
            <a:ext cx="1243584" cy="166420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40"/>
              </a:spcBef>
              <a:spcAft>
                <a:spcPts val="0"/>
              </a:spcAft>
              <a:buClr>
                <a:srgbClr val="8888A4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8888A4"/>
              </a:buClr>
              <a:buSzPts val="2800"/>
              <a:buFont typeface="Courier New"/>
              <a:buNone/>
              <a:defRPr b="0" i="0" sz="28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Google Shape;28;p2"/>
          <p:cNvSpPr/>
          <p:nvPr>
            <p:ph idx="3" type="pic"/>
          </p:nvPr>
        </p:nvSpPr>
        <p:spPr>
          <a:xfrm rot="-284352">
            <a:off x="5321748" y="780292"/>
            <a:ext cx="1243584" cy="166420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40"/>
              </a:spcBef>
              <a:spcAft>
                <a:spcPts val="0"/>
              </a:spcAft>
              <a:buClr>
                <a:srgbClr val="8888A4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8888A4"/>
              </a:buClr>
              <a:buSzPts val="2800"/>
              <a:buFont typeface="Courier New"/>
              <a:buNone/>
              <a:defRPr b="0" i="0" sz="28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pic>
        <p:nvPicPr>
          <p:cNvPr descr="pictureStamp-Frame.png" id="29" name="Google Shape;2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51790">
            <a:off x="3591963" y="936015"/>
            <a:ext cx="1610332" cy="202511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"/>
          <p:cNvSpPr/>
          <p:nvPr>
            <p:ph idx="4" type="pic"/>
          </p:nvPr>
        </p:nvSpPr>
        <p:spPr>
          <a:xfrm rot="100778">
            <a:off x="3775337" y="1116468"/>
            <a:ext cx="1243584" cy="166420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40"/>
              </a:spcBef>
              <a:spcAft>
                <a:spcPts val="0"/>
              </a:spcAft>
              <a:buClr>
                <a:srgbClr val="8888A4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8888A4"/>
              </a:buClr>
              <a:buSzPts val="2800"/>
              <a:buFont typeface="Courier New"/>
              <a:buNone/>
              <a:defRPr b="0" i="0" sz="28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8888A4"/>
              </a:buClr>
              <a:buSzPts val="2800"/>
              <a:buFont typeface="Courier New"/>
              <a:buChar char="o"/>
              <a:defRPr b="0" i="0" sz="28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888A4"/>
              </a:buClr>
              <a:buSzPts val="1200"/>
              <a:buFont typeface="Courier New"/>
              <a:buNone/>
              <a:defRPr b="0" i="0" sz="12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888A4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12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8888A4"/>
              </a:buClr>
              <a:buSzPts val="2800"/>
              <a:buFont typeface="Courier New"/>
              <a:buNone/>
              <a:defRPr b="0" i="0" sz="28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888A4"/>
              </a:buClr>
              <a:buSzPts val="1200"/>
              <a:buFont typeface="Courier New"/>
              <a:buNone/>
              <a:defRPr b="0" i="0" sz="12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888A4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>
            <p:ph type="ctrTitle"/>
          </p:nvPr>
        </p:nvSpPr>
        <p:spPr>
          <a:xfrm>
            <a:off x="2590800" y="2286000"/>
            <a:ext cx="6180224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5400"/>
              <a:buFont typeface="Palatino Linotype"/>
              <a:buNone/>
              <a:defRPr b="1" i="0" sz="5400" u="none" cap="small" strike="noStrike">
                <a:solidFill>
                  <a:srgbClr val="0033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2" name="Google Shape;112;p15"/>
          <p:cNvSpPr txBox="1"/>
          <p:nvPr>
            <p:ph idx="1" type="subTitle"/>
          </p:nvPr>
        </p:nvSpPr>
        <p:spPr>
          <a:xfrm>
            <a:off x="3962400" y="4038600"/>
            <a:ext cx="4772528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1"/>
            <a:ext cx="372161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/>
          <p:nvPr>
            <p:ph idx="2" type="pic"/>
          </p:nvPr>
        </p:nvSpPr>
        <p:spPr>
          <a:xfrm>
            <a:off x="6858000" y="5105400"/>
            <a:ext cx="1828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 Only">
  <p:cSld name="Background 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ection Header">
  <p:cSld name="1_Section 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>
            <p:ph type="title"/>
          </p:nvPr>
        </p:nvSpPr>
        <p:spPr>
          <a:xfrm>
            <a:off x="4572000" y="3048000"/>
            <a:ext cx="4343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Palatino Linotype"/>
              <a:buNone/>
              <a:defRPr b="1" i="0" sz="4000" u="none" cap="small" strike="noStrike">
                <a:solidFill>
                  <a:srgbClr val="0033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17"/>
          <p:cNvSpPr/>
          <p:nvPr>
            <p:ph idx="2" type="pic"/>
          </p:nvPr>
        </p:nvSpPr>
        <p:spPr>
          <a:xfrm>
            <a:off x="6781800" y="5334000"/>
            <a:ext cx="2133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360"/>
              </a:spcBef>
              <a:spcAft>
                <a:spcPts val="0"/>
              </a:spcAft>
              <a:buClr>
                <a:srgbClr val="8888A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6" name="Google Shape;36;p3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>
            <p:ph type="title"/>
          </p:nvPr>
        </p:nvSpPr>
        <p:spPr>
          <a:xfrm>
            <a:off x="762000" y="269632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762000" y="1596413"/>
            <a:ext cx="80772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888A4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8888A4"/>
              </a:buClr>
              <a:buSzPts val="2800"/>
              <a:buFont typeface="Courier New"/>
              <a:buChar char="o"/>
              <a:defRPr b="0" i="0" sz="2800" u="none" cap="none" strike="noStrike">
                <a:solidFill>
                  <a:srgbClr val="8888A4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888A4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rgbClr val="8888A4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888A4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6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rgbClr val="8B8B8D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rgbClr val="8B8B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B8B8D"/>
              </a:buClr>
              <a:buSzPts val="1800"/>
              <a:buFont typeface="Courier New"/>
              <a:buNone/>
              <a:defRPr b="0" i="0" sz="18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B8B8D"/>
              </a:buClr>
              <a:buSzPts val="1400"/>
              <a:buFont typeface="Courier New"/>
              <a:buNone/>
              <a:defRPr b="0" i="0" sz="14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B8B8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B8B8D"/>
              </a:buClr>
              <a:buSzPts val="1400"/>
              <a:buFont typeface="Courier New"/>
              <a:buNone/>
              <a:defRPr b="0" i="0" sz="14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B8B8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B8B8D"/>
              </a:buClr>
              <a:buSzPts val="1400"/>
              <a:buFont typeface="Courier New"/>
              <a:buNone/>
              <a:defRPr b="0" i="0" sz="14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B8B8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rgbClr val="8888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rgbClr val="8888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rgbClr val="8888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8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b="1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888A4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b="1" i="0" sz="20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888A4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9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9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rgbClr val="8888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rgbClr val="8888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spd="slow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2.jpg"/><Relationship Id="rId5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ctrTitle"/>
          </p:nvPr>
        </p:nvSpPr>
        <p:spPr>
          <a:xfrm>
            <a:off x="571500" y="2057401"/>
            <a:ext cx="8001000" cy="24247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3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Palatino Linotype"/>
              <a:buNone/>
            </a:pPr>
            <a:r>
              <a:rPr b="0" i="0" lang="en-US" sz="5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Identity and Globalization</a:t>
            </a:r>
            <a:endParaRPr b="0" i="0" sz="56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descr="577e296b9b6a0.jpeg" id="133" name="Google Shape;133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391" r="25391" t="0"/>
          <a:stretch/>
        </p:blipFill>
        <p:spPr>
          <a:xfrm rot="-345366">
            <a:off x="2256146" y="735839"/>
            <a:ext cx="1243584" cy="1664208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pic>
        <p:nvPicPr>
          <p:cNvPr descr="identity-510866_960_720.jpg" id="134" name="Google Shape;134;p1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1561" r="1562" t="0"/>
          <a:stretch/>
        </p:blipFill>
        <p:spPr>
          <a:xfrm rot="-284352">
            <a:off x="5321748" y="780292"/>
            <a:ext cx="1243584" cy="1664208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pic>
        <p:nvPicPr>
          <p:cNvPr descr="download.jpeg" id="135" name="Google Shape;135;p18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-15317" l="0" r="17080" t="-40478"/>
          <a:stretch/>
        </p:blipFill>
        <p:spPr>
          <a:xfrm rot="100778">
            <a:off x="3775337" y="1116468"/>
            <a:ext cx="1243584" cy="1664208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1477295" y="5273889"/>
            <a:ext cx="581846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Challenges and Opportunities continued</a:t>
            </a:r>
            <a:endParaRPr/>
          </a:p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Globalization again!</a:t>
            </a:r>
            <a:endParaRPr b="0" i="0" sz="54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9" name="Google Shape;209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9293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Reflect back to the lesson on Globalization.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9293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292934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9293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it?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9293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292934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9293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Quickly discuss this in your group. </a:t>
            </a:r>
            <a:endParaRPr b="0" i="0" sz="2400" u="none" cap="none" strike="noStrike">
              <a:solidFill>
                <a:srgbClr val="29293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7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type="ctrTitle"/>
          </p:nvPr>
        </p:nvSpPr>
        <p:spPr>
          <a:xfrm>
            <a:off x="802429" y="784769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alatino Linotype"/>
              <a:buNone/>
            </a:pPr>
            <a:r>
              <a:rPr b="0" i="0" lang="en-US" sz="6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 what does globalization have to do with power, politics, and identity?</a:t>
            </a:r>
            <a:endParaRPr b="0" i="0" sz="60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16" name="Google Shape;216;p28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type="title"/>
          </p:nvPr>
        </p:nvSpPr>
        <p:spPr>
          <a:xfrm>
            <a:off x="495114" y="3529091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</a:pPr>
            <a:br>
              <a:rPr b="0" i="0" lang="en-US" sz="4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br>
              <a:rPr b="0" i="0" lang="en-US" sz="4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b="0" i="0" lang="en-US" sz="4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Are there winners and losers in different examples of globalization?</a:t>
            </a:r>
            <a:br>
              <a:rPr b="0" i="0" lang="en-US" sz="4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br>
              <a:rPr b="0" i="0" lang="en-US" sz="4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b="0" i="0" lang="en-US" sz="4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What does that have </a:t>
            </a:r>
            <a:br>
              <a:rPr b="0" i="0" lang="en-US" sz="4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b="0" i="0" lang="en-US" sz="4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do with identity?</a:t>
            </a:r>
            <a:endParaRPr b="0" i="0" sz="40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2" name="Google Shape;222;p29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457200" y="-29210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Image Analysis</a:t>
            </a:r>
            <a:endParaRPr b="0" i="0" sz="54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29293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 you will see 8 different images.  Prepare to take notes on each one and share your reflections.</a:t>
            </a:r>
            <a:endParaRPr/>
          </a:p>
          <a:p>
            <a:pPr indent="-201930" lvl="0" marL="342900" marR="0" rtl="0" algn="l">
              <a:spcBef>
                <a:spcPts val="444"/>
              </a:spcBef>
              <a:spcAft>
                <a:spcPts val="0"/>
              </a:spcAft>
              <a:buClr>
                <a:srgbClr val="8888A4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rgbClr val="29293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44"/>
              </a:spcBef>
              <a:spcAft>
                <a:spcPts val="0"/>
              </a:spcAft>
              <a:buClr>
                <a:srgbClr val="292934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29293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image, consider what the image has to do with spreading global culture, power, or economics.</a:t>
            </a:r>
            <a:endParaRPr/>
          </a:p>
          <a:p>
            <a:pPr indent="-201930" lvl="0" marL="342900" marR="0" rtl="0" algn="l">
              <a:spcBef>
                <a:spcPts val="444"/>
              </a:spcBef>
              <a:spcAft>
                <a:spcPts val="0"/>
              </a:spcAft>
              <a:buClr>
                <a:srgbClr val="8888A4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rgbClr val="29293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44"/>
              </a:spcBef>
              <a:spcAft>
                <a:spcPts val="0"/>
              </a:spcAft>
              <a:buClr>
                <a:srgbClr val="292934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29293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Also think about how this example might connect to the ways that people see themselves or are seen by others (identity!).</a:t>
            </a:r>
            <a:endParaRPr/>
          </a:p>
          <a:p>
            <a:pPr indent="-201930" lvl="0" marL="342900" marR="0" rtl="0" algn="l">
              <a:spcBef>
                <a:spcPts val="444"/>
              </a:spcBef>
              <a:spcAft>
                <a:spcPts val="0"/>
              </a:spcAft>
              <a:buClr>
                <a:srgbClr val="8888A4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rgbClr val="29293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44"/>
              </a:spcBef>
              <a:spcAft>
                <a:spcPts val="0"/>
              </a:spcAft>
              <a:buClr>
                <a:srgbClr val="292934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29293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Quickly discuss your analysis of the image with a partner, jot down some ideas, and be ready to share!</a:t>
            </a:r>
            <a:endParaRPr b="0" i="0" sz="2220" u="none" cap="none" strike="noStrike">
              <a:solidFill>
                <a:srgbClr val="29293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30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31"/>
          <p:cNvSpPr/>
          <p:nvPr/>
        </p:nvSpPr>
        <p:spPr>
          <a:xfrm>
            <a:off x="416707" y="4974512"/>
            <a:ext cx="7560264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Indigenous Amazonian protestors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Photo by Jack Weisman/Yachaywasi Films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scene from the documentary showing Peru's Indigenous Amazonian people protesting to save their rainforest.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http://www.earthisland.org/journal/index.php/elist/eListRead/a_gripping_chronicle_of_amazonian_tribes_struggle_against_Peru/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descr="Screen Shot 2018-04-30 at 11.42.26 AM.png" id="236" name="Google Shape;23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707" y="119054"/>
            <a:ext cx="7582325" cy="522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t/>
            </a:r>
            <a:endParaRPr b="0" i="0" sz="54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descr="Screen Shot 2018-04-27 at 2.48.47 PM.png" id="242" name="Google Shape;242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568" r="-487" t="0"/>
          <a:stretch/>
        </p:blipFill>
        <p:spPr>
          <a:xfrm>
            <a:off x="342900" y="203200"/>
            <a:ext cx="8509000" cy="634036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2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t/>
            </a:r>
            <a:endParaRPr b="0" i="0" sz="54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49" name="Google Shape;249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743" r="-56" t="0"/>
          <a:stretch/>
        </p:blipFill>
        <p:spPr>
          <a:xfrm>
            <a:off x="4853600" y="3390900"/>
            <a:ext cx="4290399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632200"/>
            <a:ext cx="4688662" cy="32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11432" y="0"/>
            <a:ext cx="6350000" cy="36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3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772" l="0" r="0" t="8773"/>
          <a:stretch/>
        </p:blipFill>
        <p:spPr>
          <a:xfrm>
            <a:off x="457200" y="1165407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4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1963" l="-690" r="-533" t="1964"/>
          <a:stretch/>
        </p:blipFill>
        <p:spPr>
          <a:xfrm>
            <a:off x="1421188" y="911049"/>
            <a:ext cx="6278420" cy="519538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22" r="518" t="0"/>
          <a:stretch/>
        </p:blipFill>
        <p:spPr>
          <a:xfrm>
            <a:off x="270264" y="238903"/>
            <a:ext cx="8722826" cy="5756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6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457200" y="-544234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Exploring identity:</a:t>
            </a:r>
            <a:endParaRPr b="0" i="0" sz="54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457200" y="1600200"/>
            <a:ext cx="8562072" cy="507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231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Take a moment and Stop and Jot: 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231E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How do you describe yourself? 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231E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Jot down a list of words and phrases that come to mind when thinking about your own identity.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231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C231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Form into groups of 3 or 4.  Share ideas from your lists.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231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C231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As a group, develop a list of CATEGORIES into which your different identity words can be grouped. 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231E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For example, GENDER and GRADE LEVEL are two categories into which different terms might fall.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</a:pPr>
            <a:r>
              <a:t/>
            </a:r>
            <a:endParaRPr b="0" i="0" sz="2000" u="none" cap="none" strike="noStrike">
              <a:solidFill>
                <a:srgbClr val="3C231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231E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 ready to share!</a:t>
            </a:r>
            <a:endParaRPr b="0" i="0" sz="2800" u="none" cap="none" strike="noStrike">
              <a:solidFill>
                <a:srgbClr val="3C231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720" r="-296" t="0"/>
          <a:stretch/>
        </p:blipFill>
        <p:spPr>
          <a:xfrm>
            <a:off x="696065" y="674603"/>
            <a:ext cx="7652721" cy="568174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7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27" r="-788" t="0"/>
          <a:stretch/>
        </p:blipFill>
        <p:spPr>
          <a:xfrm>
            <a:off x="1541656" y="307435"/>
            <a:ext cx="6192273" cy="612992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8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/>
          <p:nvPr>
            <p:ph type="title"/>
          </p:nvPr>
        </p:nvSpPr>
        <p:spPr>
          <a:xfrm>
            <a:off x="571608" y="-480561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Discussion Questions</a:t>
            </a:r>
            <a:endParaRPr b="0" i="0" sz="54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88" name="Google Shape;288;p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220"/>
              <a:buFont typeface="Arial"/>
              <a:buNone/>
            </a:pPr>
            <a:r>
              <a:rPr b="0" i="1" lang="en-US" sz="222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Take turns summarizing the article you each read, then as a group, discuss the following (and be prepared to share!):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8888A4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292934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What are some ways that globalization can harm the identities of local communities and people?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8888A4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292934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What might we lose because of globalization, and what might can we gain?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8888A4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292934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What are some of the ways that globalization can have positive impacts on identity?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8888A4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292934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How can we maintain our cultural identities and still learn from and enjoy other cultures?</a:t>
            </a:r>
            <a:endParaRPr b="0" i="0" sz="2220" u="none" cap="none" strike="noStrike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89" name="Google Shape;289;p39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Who are you?</a:t>
            </a:r>
            <a:endParaRPr b="0" i="0" sz="54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95" name="Google Shape;295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Exit Pass:  Take a moment and reflect in writing on your own identity as an individual and as a member of a global community, responding to the questions below: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292934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How is your identity local and connected to your culture and community?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292934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How is your identity connected to the world and global culture?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292934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How do you balance these  identities out?</a:t>
            </a:r>
            <a:endParaRPr b="0" i="0" sz="2800" u="none" cap="none" strike="noStrike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96" name="Google Shape;296;p40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762000" y="269632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What is identity?</a:t>
            </a:r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531075" y="1627849"/>
            <a:ext cx="8077200" cy="4721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C231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entire set of characteristics by which a thing or person is recognized or known.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3C231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set of behavioral or personal characteristics by which an individual is recognizable as a member of a group. </a:t>
            </a:r>
            <a:endParaRPr b="0" i="0" sz="3200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spcBef>
                <a:spcPts val="240"/>
              </a:spcBef>
              <a:spcAft>
                <a:spcPts val="0"/>
              </a:spcAft>
              <a:buClr>
                <a:srgbClr val="3C231F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https://www.tolerance.org/professional-development/social-justice-standards-unpacking-identity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A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505416" y="788269"/>
            <a:ext cx="8077200" cy="5702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231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Our identity consists of the various characteristics we use to categorize and define ourselves and the various characteristics that are constructed by those around us. </a:t>
            </a:r>
            <a:endParaRPr b="0" i="0" sz="3200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3C231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Sometimes people only think of identity as those visible characteristics of a person, but sometimes our identity characteristics are invisible.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3C231F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https://www.tolerance.org/professional-development/social-justice-standards-unpacking-identity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A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243754" y="436141"/>
            <a:ext cx="8595446" cy="6080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231F"/>
              </a:buClr>
              <a:buSzPts val="2420"/>
              <a:buFont typeface="Arial"/>
              <a:buChar char="•"/>
            </a:pPr>
            <a:r>
              <a:rPr b="0" i="0" lang="en-US" sz="2420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Read the following identity characteristics list:</a:t>
            </a:r>
            <a:endParaRPr b="0" i="0" sz="1979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b="0" i="0" lang="en-US" sz="1979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Gender</a:t>
            </a:r>
            <a:endParaRPr b="0" i="0" sz="1595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b="0" i="0" lang="en-US" sz="1979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Ethnicity</a:t>
            </a:r>
            <a:endParaRPr b="0" i="0" sz="1595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b="0" i="0" lang="en-US" sz="1979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Race</a:t>
            </a:r>
            <a:endParaRPr b="0" i="0" sz="1595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b="0" i="0" lang="en-US" sz="1979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Religion</a:t>
            </a:r>
            <a:endParaRPr b="0" i="0" sz="1595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b="0" i="0" lang="en-US" sz="1979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Socioeconomic status</a:t>
            </a:r>
            <a:endParaRPr b="0" i="0" sz="1595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b="0" i="0" lang="en-US" sz="1979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Language</a:t>
            </a:r>
            <a:endParaRPr b="0" i="0" sz="1595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b="0" i="0" lang="en-US" sz="1979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Marital/relationship status</a:t>
            </a:r>
            <a:endParaRPr b="0" i="0" sz="1595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b="0" i="0" lang="en-US" sz="1979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Parent or childless</a:t>
            </a:r>
            <a:endParaRPr b="0" i="0" sz="1595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b="0" i="0" lang="en-US" sz="1979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Family size and composition</a:t>
            </a:r>
            <a:endParaRPr b="0" i="0" sz="1595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b="0" i="0" lang="en-US" sz="1979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Sexual orientation</a:t>
            </a:r>
            <a:endParaRPr b="0" i="0" sz="1595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b="0" i="0" lang="en-US" sz="1979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Education</a:t>
            </a:r>
            <a:endParaRPr b="0" i="0" sz="1595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b="0" i="0" lang="en-US" sz="1979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Career</a:t>
            </a:r>
            <a:endParaRPr b="0" i="0" sz="1595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38"/>
              </a:spcBef>
              <a:spcAft>
                <a:spcPts val="0"/>
              </a:spcAft>
              <a:buClr>
                <a:srgbClr val="8888A4"/>
              </a:buClr>
              <a:buSzPts val="3190"/>
              <a:buFont typeface="Arial"/>
              <a:buNone/>
            </a:pPr>
            <a:r>
              <a:t/>
            </a:r>
            <a:endParaRPr b="0" i="0" sz="3190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rgbClr val="3C231F"/>
              </a:buClr>
              <a:buSzPts val="2420"/>
              <a:buFont typeface="Arial"/>
              <a:buChar char="•"/>
            </a:pPr>
            <a:r>
              <a:rPr b="0" i="0" lang="en-US" sz="2420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Which of these characteristics are visible, and which are invisible?</a:t>
            </a:r>
            <a:endParaRPr/>
          </a:p>
          <a:p>
            <a:pPr indent="-245109" lvl="0" marL="342900" marR="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rgbClr val="8888A4"/>
              </a:buClr>
              <a:buSzPts val="1540"/>
              <a:buFont typeface="Arial"/>
              <a:buNone/>
            </a:pPr>
            <a:r>
              <a:t/>
            </a:r>
            <a:endParaRPr b="0" i="0" sz="1540" u="none" cap="none" strike="noStrike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209"/>
              </a:spcBef>
              <a:spcAft>
                <a:spcPts val="0"/>
              </a:spcAft>
              <a:buClr>
                <a:srgbClr val="3C231F"/>
              </a:buClr>
              <a:buSzPts val="1045"/>
              <a:buFont typeface="Arial"/>
              <a:buChar char="•"/>
            </a:pPr>
            <a:r>
              <a:rPr b="0" i="0" lang="en-US" sz="1045" u="none" cap="none" strike="noStrike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https://www.tolerance.org/professional-development/social-justice-standards-unpacking-identity</a:t>
            </a:r>
            <a:endParaRPr/>
          </a:p>
          <a:p>
            <a:pPr indent="-231140" lvl="0" marL="342900" marR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8888A4"/>
              </a:buClr>
              <a:buSzPts val="1760"/>
              <a:buFont typeface="Arial"/>
              <a:buNone/>
            </a:pPr>
            <a:r>
              <a:t/>
            </a:r>
            <a:endParaRPr b="0" i="0" sz="1760" u="none" cap="none" strike="noStrike">
              <a:solidFill>
                <a:srgbClr val="8888A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3" name="Google Shape;163;p22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3"/>
          <p:cNvGrpSpPr/>
          <p:nvPr/>
        </p:nvGrpSpPr>
        <p:grpSpPr>
          <a:xfrm>
            <a:off x="3096703" y="736517"/>
            <a:ext cx="5966364" cy="5871587"/>
            <a:chOff x="904434" y="2565"/>
            <a:chExt cx="5966364" cy="5871587"/>
          </a:xfrm>
        </p:grpSpPr>
        <p:sp>
          <p:nvSpPr>
            <p:cNvPr id="169" name="Google Shape;169;p23"/>
            <p:cNvSpPr/>
            <p:nvPr/>
          </p:nvSpPr>
          <p:spPr>
            <a:xfrm>
              <a:off x="1333468" y="765856"/>
              <a:ext cx="5108296" cy="5108296"/>
            </a:xfrm>
            <a:prstGeom prst="blockArc">
              <a:avLst>
                <a:gd fmla="val 9000000" name="adj1"/>
                <a:gd fmla="val 16200000" name="adj2"/>
                <a:gd fmla="val 4637" name="adj3"/>
              </a:avLst>
            </a:prstGeom>
            <a:gradFill>
              <a:gsLst>
                <a:gs pos="0">
                  <a:srgbClr val="919694"/>
                </a:gs>
                <a:gs pos="80000">
                  <a:srgbClr val="BFC6C1"/>
                </a:gs>
                <a:gs pos="100000">
                  <a:srgbClr val="BFC8C2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1333468" y="765856"/>
              <a:ext cx="5108296" cy="5108296"/>
            </a:xfrm>
            <a:prstGeom prst="blockArc">
              <a:avLst>
                <a:gd fmla="val 1800000" name="adj1"/>
                <a:gd fmla="val 9000000" name="adj2"/>
                <a:gd fmla="val 4637" name="adj3"/>
              </a:avLst>
            </a:prstGeom>
            <a:gradFill>
              <a:gsLst>
                <a:gs pos="0">
                  <a:srgbClr val="919694"/>
                </a:gs>
                <a:gs pos="80000">
                  <a:srgbClr val="BFC6C1"/>
                </a:gs>
                <a:gs pos="100000">
                  <a:srgbClr val="BFC8C2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1333468" y="765856"/>
              <a:ext cx="5108296" cy="5108296"/>
            </a:xfrm>
            <a:prstGeom prst="blockArc">
              <a:avLst>
                <a:gd fmla="val 16200000" name="adj1"/>
                <a:gd fmla="val 1800000" name="adj2"/>
                <a:gd fmla="val 4637" name="adj3"/>
              </a:avLst>
            </a:prstGeom>
            <a:gradFill>
              <a:gsLst>
                <a:gs pos="0">
                  <a:srgbClr val="919694"/>
                </a:gs>
                <a:gs pos="80000">
                  <a:srgbClr val="BFC6C1"/>
                </a:gs>
                <a:gs pos="100000">
                  <a:srgbClr val="BFC8C2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2712599" y="2144987"/>
              <a:ext cx="2350033" cy="2350033"/>
            </a:xfrm>
            <a:prstGeom prst="ellipse">
              <a:avLst/>
            </a:prstGeom>
            <a:gradFill>
              <a:gsLst>
                <a:gs pos="0">
                  <a:srgbClr val="6A786F"/>
                </a:gs>
                <a:gs pos="80000">
                  <a:srgbClr val="8B9E93"/>
                </a:gs>
                <a:gs pos="100000">
                  <a:srgbClr val="8B9F93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3"/>
            <p:cNvSpPr txBox="1"/>
            <p:nvPr/>
          </p:nvSpPr>
          <p:spPr>
            <a:xfrm>
              <a:off x="3056753" y="2489141"/>
              <a:ext cx="1661725" cy="1661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44450" spcFirstLastPara="1" rIns="44450" wrap="square" tIns="44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Identity</a:t>
              </a:r>
              <a:endParaRPr b="0" i="0" sz="35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3065104" y="2565"/>
              <a:ext cx="1645023" cy="1645023"/>
            </a:xfrm>
            <a:prstGeom prst="ellipse">
              <a:avLst/>
            </a:prstGeom>
            <a:gradFill>
              <a:gsLst>
                <a:gs pos="0">
                  <a:srgbClr val="6A786F"/>
                </a:gs>
                <a:gs pos="80000">
                  <a:srgbClr val="8B9E93"/>
                </a:gs>
                <a:gs pos="100000">
                  <a:srgbClr val="8B9F93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3"/>
            <p:cNvSpPr txBox="1"/>
            <p:nvPr/>
          </p:nvSpPr>
          <p:spPr>
            <a:xfrm>
              <a:off x="3306012" y="243473"/>
              <a:ext cx="1163207" cy="1163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How we see ourselves</a:t>
              </a:r>
              <a:endPara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5225775" y="3744956"/>
              <a:ext cx="1645023" cy="1645023"/>
            </a:xfrm>
            <a:prstGeom prst="ellipse">
              <a:avLst/>
            </a:prstGeom>
            <a:gradFill>
              <a:gsLst>
                <a:gs pos="0">
                  <a:srgbClr val="6A786F"/>
                </a:gs>
                <a:gs pos="80000">
                  <a:srgbClr val="8B9E93"/>
                </a:gs>
                <a:gs pos="100000">
                  <a:srgbClr val="8B9F93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3"/>
            <p:cNvSpPr txBox="1"/>
            <p:nvPr/>
          </p:nvSpPr>
          <p:spPr>
            <a:xfrm>
              <a:off x="5466683" y="3985864"/>
              <a:ext cx="1163207" cy="1163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How others see us</a:t>
              </a:r>
              <a:endPara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904434" y="3744956"/>
              <a:ext cx="1645023" cy="1645023"/>
            </a:xfrm>
            <a:prstGeom prst="ellipse">
              <a:avLst/>
            </a:prstGeom>
            <a:gradFill>
              <a:gsLst>
                <a:gs pos="0">
                  <a:srgbClr val="6A786F"/>
                </a:gs>
                <a:gs pos="80000">
                  <a:srgbClr val="8B9E93"/>
                </a:gs>
                <a:gs pos="100000">
                  <a:srgbClr val="8B9F93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3"/>
            <p:cNvSpPr txBox="1"/>
            <p:nvPr/>
          </p:nvSpPr>
          <p:spPr>
            <a:xfrm>
              <a:off x="1145342" y="3985864"/>
              <a:ext cx="1163207" cy="1163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How we see ourselves in relation to others</a:t>
              </a:r>
              <a:endPara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"/>
            <a:ext cx="3641402" cy="28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/>
        </p:nvSpPr>
        <p:spPr>
          <a:xfrm>
            <a:off x="1" y="2836649"/>
            <a:ext cx="2809175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Turn and Talk: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When can the different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forms of identity on this diagram come into conflict with each other?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Does the way you see yourself ever clash with the way others see you?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Has this ever happened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you?  How did you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respond? </a:t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Politics and Identity…     are they connected?</a:t>
            </a:r>
            <a:endParaRPr b="0" i="0" sz="54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8" name="Google Shape;188;p24"/>
          <p:cNvSpPr txBox="1"/>
          <p:nvPr>
            <p:ph idx="1" type="body"/>
          </p:nvPr>
        </p:nvSpPr>
        <p:spPr>
          <a:xfrm>
            <a:off x="457199" y="2157392"/>
            <a:ext cx="850900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 what is politics?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Turn and Talk about what the word “politics” means to you.</a:t>
            </a:r>
            <a:endParaRPr b="1" i="0" sz="32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9" name="Google Shape;189;p24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457200" y="-21590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Definitions of Politics</a:t>
            </a:r>
            <a:endParaRPr b="0" i="0" sz="54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457200" y="176865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activities associated with the governance of a country or other area, especially the debate or conflict among individuals or parties having or hoping to achieve power.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person's opinions about the management of government.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How power and decision making happens in a nation, society, or other social institution or organization.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How people relate to and think about power and authority.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Arial"/>
              <a:buChar char="•"/>
            </a:pPr>
            <a:r>
              <a:rPr b="1" i="0" lang="en-US" sz="2000" u="sng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Stop and Jot</a:t>
            </a:r>
            <a:r>
              <a:rPr b="1" i="0" lang="en-US" sz="200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 What are some political issues or topics that are important to you?</a:t>
            </a:r>
            <a:endParaRPr/>
          </a:p>
        </p:txBody>
      </p:sp>
      <p:sp>
        <p:nvSpPr>
          <p:cNvPr id="196" name="Google Shape;196;p25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457200" y="-272117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Politics of identity</a:t>
            </a:r>
            <a:endParaRPr b="0" i="0" sz="54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287727" y="1328083"/>
            <a:ext cx="9055100" cy="5215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Arial"/>
              <a:buNone/>
            </a:pPr>
            <a:r>
              <a:rPr b="0" i="1" lang="en-US" sz="2000" u="sng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Small Group Conversations: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</a:pPr>
            <a:r>
              <a:t/>
            </a:r>
            <a:endParaRPr b="0" i="1" sz="2000" u="sng" cap="none" strike="noStrike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How do you see yourself in relationship to your government?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politics in general?</a:t>
            </a:r>
            <a:endParaRPr/>
          </a:p>
          <a:p>
            <a:pPr indent="0" lvl="1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</a:pPr>
            <a:r>
              <a:t/>
            </a:r>
            <a:endParaRPr b="0" i="0" sz="2000" u="none" cap="none" strike="noStrike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people who have power in different ways?</a:t>
            </a:r>
            <a:endParaRPr/>
          </a:p>
          <a:p>
            <a:pPr indent="0" lvl="1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</a:pPr>
            <a:r>
              <a:t/>
            </a:r>
            <a:endParaRPr b="0" i="0" sz="2000" u="none" cap="none" strike="noStrike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political beliefs or philosophies?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rgbClr val="292934"/>
              </a:buClr>
              <a:buSzPts val="1625"/>
              <a:buFont typeface="Arial"/>
              <a:buChar char="•"/>
            </a:pPr>
            <a:r>
              <a:rPr b="0" i="1" lang="en-US" sz="1625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Liberal or conservative? Left, right, or in the middle?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rgbClr val="292934"/>
              </a:buClr>
              <a:buSzPts val="1625"/>
              <a:buFont typeface="Arial"/>
              <a:buChar char="•"/>
            </a:pPr>
            <a:r>
              <a:rPr b="0" i="1" lang="en-US" sz="1625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Democrat, Republican, Green, Independent, Socialist, something else?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rgbClr val="292934"/>
              </a:buClr>
              <a:buSzPts val="1625"/>
              <a:buFont typeface="Arial"/>
              <a:buChar char="•"/>
            </a:pPr>
            <a:r>
              <a:rPr b="0" i="1" lang="en-US" sz="1625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Very political or not really interested in politics, or somewhere in-between?</a:t>
            </a:r>
            <a:endParaRPr/>
          </a:p>
          <a:p>
            <a:pPr indent="0" lvl="2" marL="914400" marR="0" rtl="0" algn="l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rgbClr val="8888A4"/>
              </a:buClr>
              <a:buSzPts val="1625"/>
              <a:buFont typeface="Arial"/>
              <a:buNone/>
            </a:pPr>
            <a:r>
              <a:t/>
            </a:r>
            <a:endParaRPr b="0" i="1" sz="1625" u="none" cap="none" strike="noStrike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political conflicts or issues?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rgbClr val="292934"/>
              </a:buClr>
              <a:buSzPts val="1812"/>
              <a:buFont typeface="Arial"/>
              <a:buChar char="•"/>
            </a:pPr>
            <a:r>
              <a:rPr b="0" i="1" lang="en-US" sz="1812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Puerto Rico and the US?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rgbClr val="292934"/>
              </a:buClr>
              <a:buSzPts val="1812"/>
              <a:buFont typeface="Arial"/>
              <a:buChar char="•"/>
            </a:pPr>
            <a:r>
              <a:rPr b="0" i="1" lang="en-US" sz="1812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US involvement in Syria?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rgbClr val="292934"/>
              </a:buClr>
              <a:buSzPts val="1812"/>
              <a:buFont typeface="Arial"/>
              <a:buChar char="•"/>
            </a:pPr>
            <a:r>
              <a:rPr b="0" i="1" lang="en-US" sz="1812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Gun control?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rgbClr val="292934"/>
              </a:buClr>
              <a:buSzPts val="1812"/>
              <a:buFont typeface="Arial"/>
              <a:buChar char="•"/>
            </a:pPr>
            <a:r>
              <a:rPr b="0" i="1" lang="en-US" sz="1812" u="none" cap="none" strike="noStrike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Local or regional political issues?</a:t>
            </a:r>
            <a:endParaRPr/>
          </a:p>
        </p:txBody>
      </p:sp>
      <p:sp>
        <p:nvSpPr>
          <p:cNvPr id="203" name="Google Shape;203;p26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