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0F3"/>
    <a:srgbClr val="CCE1F1"/>
    <a:srgbClr val="0059AD"/>
    <a:srgbClr val="FFFFFF"/>
    <a:srgbClr val="005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54993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387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663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7429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555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9068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527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351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017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217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685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23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2837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110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918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22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464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83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442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37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740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47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15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841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3 Pictures">
  <p:cSld name="Title Slide with 3 Picture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 descr="TitlePageOverla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3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Palatino Linotype"/>
              <a:buNone/>
              <a:defRPr sz="5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2" descr="standardRu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5100" y="4572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1000" sy="101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5" name="Google Shape;25;p2" descr="pictureStamp-Fram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33340">
            <a:off x="5138374" y="599839"/>
            <a:ext cx="1610332" cy="202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 descr="pictureStamp-Fram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70224">
            <a:off x="2072772" y="555386"/>
            <a:ext cx="1610332" cy="202511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"/>
          <p:cNvSpPr>
            <a:spLocks noGrp="1"/>
          </p:cNvSpPr>
          <p:nvPr>
            <p:ph type="pic" idx="2"/>
          </p:nvPr>
        </p:nvSpPr>
        <p:spPr>
          <a:xfrm rot="-345366">
            <a:off x="2256146" y="735839"/>
            <a:ext cx="1243584" cy="166420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8888A4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8888A4"/>
              </a:buClr>
              <a:buSzPts val="2800"/>
              <a:buFont typeface="Courier New"/>
              <a:buNone/>
              <a:defRPr sz="28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>
            <a:spLocks noGrp="1"/>
          </p:cNvSpPr>
          <p:nvPr>
            <p:ph type="pic" idx="3"/>
          </p:nvPr>
        </p:nvSpPr>
        <p:spPr>
          <a:xfrm rot="-284352">
            <a:off x="5321748" y="780292"/>
            <a:ext cx="1243584" cy="166420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8888A4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8888A4"/>
              </a:buClr>
              <a:buSzPts val="2800"/>
              <a:buFont typeface="Courier New"/>
              <a:buNone/>
              <a:defRPr sz="28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9" name="Google Shape;29;p2" descr="pictureStamp-Fram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1790">
            <a:off x="3591963" y="936015"/>
            <a:ext cx="1610332" cy="202511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"/>
          <p:cNvSpPr>
            <a:spLocks noGrp="1"/>
          </p:cNvSpPr>
          <p:nvPr>
            <p:ph type="pic" idx="4"/>
          </p:nvPr>
        </p:nvSpPr>
        <p:spPr>
          <a:xfrm rot="100778">
            <a:off x="3775337" y="1116468"/>
            <a:ext cx="1243584" cy="166420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8888A4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8888A4"/>
              </a:buClr>
              <a:buSzPts val="2800"/>
              <a:buFont typeface="Courier New"/>
              <a:buNone/>
              <a:defRPr sz="28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8888A4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8888A4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8888A4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2"/>
          <p:cNvSpPr>
            <a:spLocks noGrp="1"/>
          </p:cNvSpPr>
          <p:nvPr>
            <p:ph type="pic" idx="2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8888A4"/>
              </a:buClr>
              <a:buSzPts val="2800"/>
              <a:buFont typeface="Courier New"/>
              <a:buNone/>
              <a:defRPr sz="28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8888A4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8888A4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8888A4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5400"/>
              <a:buFont typeface="Palatino Linotype"/>
              <a:buNone/>
              <a:defRPr sz="5400" b="1" i="0" u="none" strike="noStrike" cap="small">
                <a:solidFill>
                  <a:srgbClr val="0033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>
            <a:spLocks noGrp="1"/>
          </p:cNvSpPr>
          <p:nvPr>
            <p:ph type="pic" idx="2"/>
          </p:nvPr>
        </p:nvSpPr>
        <p:spPr>
          <a:xfrm>
            <a:off x="6858000" y="5105400"/>
            <a:ext cx="1828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Only">
  <p:cSld name="Background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ft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Palatino Linotype"/>
              <a:buNone/>
              <a:defRPr sz="4000" b="1" i="0" u="none" strike="noStrike" cap="small">
                <a:solidFill>
                  <a:srgbClr val="0033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7"/>
          <p:cNvSpPr>
            <a:spLocks noGrp="1"/>
          </p:cNvSpPr>
          <p:nvPr>
            <p:ph type="pic" idx="2"/>
          </p:nvPr>
        </p:nvSpPr>
        <p:spPr>
          <a:xfrm>
            <a:off x="6781800" y="5334000"/>
            <a:ext cx="2133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360"/>
              </a:spcBef>
              <a:spcAft>
                <a:spcPts val="0"/>
              </a:spcAft>
              <a:buClr>
                <a:srgbClr val="8888A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62000" y="1596413"/>
            <a:ext cx="8077200" cy="429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8888A4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8888A4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rgbClr val="8888A4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888A4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8888A4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888A4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8B8B8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rgbClr val="8B8B8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B8B8D"/>
              </a:buClr>
              <a:buSzPts val="1800"/>
              <a:buFont typeface="Courier New"/>
              <a:buNone/>
              <a:defRPr sz="18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B8B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B8B8D"/>
              </a:buClr>
              <a:buSzPts val="1400"/>
              <a:buFont typeface="Courier New"/>
              <a:buNone/>
              <a:defRPr sz="14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B8B8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B8B8D"/>
              </a:buClr>
              <a:buSzPts val="1400"/>
              <a:buFont typeface="Courier New"/>
              <a:buNone/>
              <a:defRPr sz="14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B8B8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B8B8D"/>
              </a:buClr>
              <a:buSzPts val="1400"/>
              <a:buFont typeface="Courier New"/>
              <a:buNone/>
              <a:defRPr sz="14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B8B8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8B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8888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8888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rgbClr val="8888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sz="20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8888A4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  <a:defRPr sz="20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8888A4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8888A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888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rgbClr val="8888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rgbClr val="8888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spd="slow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/>
          </p:nvPr>
        </p:nvSpPr>
        <p:spPr>
          <a:xfrm>
            <a:off x="571500" y="2103581"/>
            <a:ext cx="8001000" cy="242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3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Palatino Linotype"/>
              <a:buNone/>
            </a:pPr>
            <a:r>
              <a:rPr lang="en-US" dirty="0" smtClean="0"/>
              <a:t>La </a:t>
            </a:r>
            <a:r>
              <a:rPr lang="en-US" dirty="0" err="1" smtClean="0"/>
              <a:t>Identidad</a:t>
            </a:r>
            <a:r>
              <a:rPr lang="en-US" dirty="0" smtClean="0"/>
              <a:t> y la </a:t>
            </a:r>
            <a:r>
              <a:rPr lang="en-US" dirty="0" err="1" smtClean="0"/>
              <a:t>Globalización</a:t>
            </a:r>
            <a:endParaRPr sz="56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33" name="Google Shape;133;p18" descr="577e296b9b6a0.jpe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391" r="25391"/>
          <a:stretch/>
        </p:blipFill>
        <p:spPr>
          <a:xfrm rot="-345366">
            <a:off x="2256146" y="735839"/>
            <a:ext cx="1243584" cy="1664208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pic>
        <p:nvPicPr>
          <p:cNvPr id="134" name="Google Shape;134;p18" descr="identity-510866_960_720.jp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561" r="1562"/>
          <a:stretch/>
        </p:blipFill>
        <p:spPr>
          <a:xfrm rot="-284352">
            <a:off x="5321748" y="780292"/>
            <a:ext cx="1243584" cy="1664208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pic>
        <p:nvPicPr>
          <p:cNvPr id="135" name="Google Shape;135;p18" descr="download.jpeg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t="-40478" r="17080" b="-15317"/>
          <a:stretch/>
        </p:blipFill>
        <p:spPr>
          <a:xfrm rot="100778">
            <a:off x="3775337" y="1116468"/>
            <a:ext cx="1243584" cy="1664208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1477295" y="5273889"/>
            <a:ext cx="581846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Continuación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2800" b="1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Desafíos</a:t>
            </a:r>
            <a:r>
              <a:rPr lang="en-US" sz="28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y </a:t>
            </a:r>
            <a:r>
              <a:rPr lang="en-US" sz="2800" b="1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Oportunidades</a:t>
            </a:r>
            <a:endParaRPr dirty="0"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fld>
            <a:endParaRPr sz="1200" b="0" i="0" u="none" strike="noStrike" cap="none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457200" y="141469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¡La </a:t>
            </a: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Globalización</a:t>
            </a: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nuevo</a:t>
            </a: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!</a:t>
            </a:r>
            <a:endParaRPr sz="5400" b="0" i="0" u="none" strike="noStrike" cap="none" dirty="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1"/>
          </p:nvPr>
        </p:nvSpPr>
        <p:spPr>
          <a:xfrm>
            <a:off x="457200" y="171529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400"/>
              <a:buFont typeface="Arial"/>
              <a:buChar char="•"/>
            </a:pPr>
            <a:r>
              <a:rPr lang="en-US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Reflexiona</a:t>
            </a:r>
            <a:r>
              <a:rPr lang="en-US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sobre</a:t>
            </a:r>
            <a:r>
              <a:rPr lang="en-US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la </a:t>
            </a:r>
            <a:r>
              <a:rPr lang="en-US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lección</a:t>
            </a:r>
            <a:r>
              <a:rPr lang="en-US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previa</a:t>
            </a:r>
            <a:r>
              <a:rPr lang="en-US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acerca</a:t>
            </a:r>
            <a:r>
              <a:rPr lang="en-US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del </a:t>
            </a:r>
            <a:r>
              <a:rPr lang="en-US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tema</a:t>
            </a:r>
            <a:r>
              <a:rPr lang="en-US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de la </a:t>
            </a:r>
            <a:r>
              <a:rPr lang="en-US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globalización</a:t>
            </a:r>
            <a:r>
              <a:rPr lang="en-US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.</a:t>
            </a:r>
            <a:endParaRPr dirty="0">
              <a:latin typeface="Palatino Linotype" panose="02040502050505030304" pitchFamily="18" charset="0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92934"/>
              </a:solidFill>
              <a:latin typeface="Palatino Linotype" panose="02040502050505030304" pitchFamily="18" charset="0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292934"/>
              </a:buClr>
              <a:buSzPts val="2400"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¿</a:t>
            </a:r>
            <a:r>
              <a:rPr lang="en-US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Qué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es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la </a:t>
            </a:r>
            <a:r>
              <a:rPr lang="en-US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globalización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?</a:t>
            </a:r>
            <a:endParaRPr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92934"/>
              </a:solidFill>
              <a:latin typeface="Palatino Linotype" panose="02040502050505030304" pitchFamily="18" charset="0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292934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Discutan</a:t>
            </a:r>
            <a:r>
              <a:rPr lang="en-US" sz="240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brevemente</a:t>
            </a:r>
            <a:r>
              <a:rPr lang="en-US" sz="240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en</a:t>
            </a:r>
            <a:r>
              <a:rPr lang="en-US" sz="240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sus</a:t>
            </a:r>
            <a:r>
              <a:rPr lang="en-US" sz="240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grupos</a:t>
            </a:r>
            <a:r>
              <a:rPr lang="en-US" sz="240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. </a:t>
            </a:r>
            <a:endParaRPr sz="2400" b="0" i="0" u="none" strike="noStrike" cap="none" dirty="0">
              <a:solidFill>
                <a:srgbClr val="292934"/>
              </a:solidFill>
              <a:latin typeface="Palatino Linotype" panose="02040502050505030304" pitchFamily="18" charset="0"/>
              <a:sym typeface="Century Gothic"/>
            </a:endParaRPr>
          </a:p>
        </p:txBody>
      </p:sp>
      <p:sp>
        <p:nvSpPr>
          <p:cNvPr id="210" name="Google Shape;210;p27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>
            <a:spLocks noGrp="1"/>
          </p:cNvSpPr>
          <p:nvPr>
            <p:ph type="ctrTitle"/>
          </p:nvPr>
        </p:nvSpPr>
        <p:spPr>
          <a:xfrm>
            <a:off x="770878" y="785812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alatino Linotype"/>
              <a:buNone/>
            </a:pPr>
            <a:r>
              <a:rPr lang="en-US" sz="6000" i="0" u="none" strike="noStrike" cap="none" dirty="0" err="1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Entonces</a:t>
            </a:r>
            <a:r>
              <a:rPr lang="en-US" sz="6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br>
              <a:rPr lang="en-US" sz="6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6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6000" i="0" u="none" strike="noStrike" cap="none" dirty="0" err="1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Qué</a:t>
            </a:r>
            <a:r>
              <a:rPr lang="en-US" sz="6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6000" i="0" u="none" strike="noStrike" cap="none" dirty="0" err="1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tiene</a:t>
            </a:r>
            <a:r>
              <a:rPr lang="en-US" sz="6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que </a:t>
            </a:r>
            <a:r>
              <a:rPr lang="en-US" sz="6000" i="0" u="none" strike="noStrike" cap="none" dirty="0" err="1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ver</a:t>
            </a:r>
            <a:r>
              <a:rPr lang="en-US" sz="6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 </a:t>
            </a:r>
            <a:r>
              <a:rPr lang="en-US" sz="6000" i="0" u="none" strike="noStrike" cap="none" dirty="0" err="1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globalización</a:t>
            </a:r>
            <a:r>
              <a:rPr lang="en-US" sz="6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con el </a:t>
            </a:r>
            <a:r>
              <a:rPr lang="en-US" sz="6000" i="0" u="none" strike="noStrike" cap="none" dirty="0" err="1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poder</a:t>
            </a:r>
            <a:r>
              <a:rPr lang="en-US" sz="6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la </a:t>
            </a:r>
            <a:r>
              <a:rPr lang="en-US" sz="6000" i="0" u="none" strike="noStrike" cap="none" dirty="0" err="1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política</a:t>
            </a:r>
            <a:r>
              <a:rPr lang="en-US" sz="6000" dirty="0">
                <a:solidFill>
                  <a:schemeClr val="bg2"/>
                </a:solidFill>
              </a:rPr>
              <a:t>,</a:t>
            </a:r>
            <a:r>
              <a:rPr lang="en-US" sz="6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6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 la </a:t>
            </a:r>
            <a:r>
              <a:rPr lang="en-US" sz="6000" i="0" u="none" strike="noStrike" cap="none" dirty="0" err="1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</a:t>
            </a:r>
            <a:r>
              <a:rPr lang="en-US" sz="6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sz="6000" i="0" u="none" strike="noStrike" cap="none" dirty="0">
              <a:solidFill>
                <a:schemeClr val="bg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6" name="Google Shape;216;p2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512699" y="4938712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4000" b="0" i="0" u="none" strike="noStrike" cap="none" dirty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4000" b="0" i="0" u="none" strike="noStrike" cap="none" dirty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4000" b="0" i="0" u="none" strike="noStrike" cap="none" dirty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40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40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40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¿Hay </a:t>
            </a:r>
            <a:r>
              <a:rPr lang="en-US" sz="40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ganadores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y </a:t>
            </a:r>
            <a:r>
              <a:rPr lang="en-US" sz="40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perdedores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40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40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los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40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diferentes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40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ejemplos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la </a:t>
            </a:r>
            <a:r>
              <a:rPr lang="en-US" sz="40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globalización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que </a:t>
            </a:r>
            <a:r>
              <a:rPr lang="en-US" sz="40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hemos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40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estudiado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4000" b="0" i="0" u="none" strike="noStrike" cap="none" dirty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40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40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4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4000" i="0" u="none" strike="noStrike" cap="none" dirty="0" err="1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Qué</a:t>
            </a:r>
            <a:r>
              <a:rPr lang="en-US" sz="4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4000" i="0" u="none" strike="noStrike" cap="none" dirty="0" err="1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tiene</a:t>
            </a:r>
            <a:r>
              <a:rPr lang="en-US" sz="4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que </a:t>
            </a:r>
            <a:r>
              <a:rPr lang="en-US" sz="4000" i="0" u="none" strike="noStrike" cap="none" dirty="0" err="1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ver</a:t>
            </a:r>
            <a:r>
              <a:rPr lang="en-US" sz="4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 </a:t>
            </a:r>
            <a:r>
              <a:rPr lang="en-US" sz="4000" i="0" u="none" strike="noStrike" cap="none" dirty="0" err="1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globalización</a:t>
            </a:r>
            <a:r>
              <a:rPr lang="en-US" sz="4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con la </a:t>
            </a:r>
            <a:r>
              <a:rPr lang="en-US" sz="4000" i="0" u="none" strike="noStrike" cap="none" dirty="0" err="1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</a:t>
            </a:r>
            <a:r>
              <a:rPr lang="en-US" sz="4000" i="0" u="none" strike="noStrike" cap="none" dirty="0" smtClean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sz="4000" i="0" u="none" strike="noStrike" cap="none" dirty="0">
              <a:solidFill>
                <a:schemeClr val="bg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2" name="Google Shape;222;p29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457200" y="140677"/>
            <a:ext cx="8229600" cy="109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Análisis</a:t>
            </a: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Imágenes</a:t>
            </a:r>
            <a:endParaRPr sz="5400" b="0" i="0" u="none" strike="noStrike" cap="none" dirty="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1"/>
          </p:nvPr>
        </p:nvSpPr>
        <p:spPr>
          <a:xfrm>
            <a:off x="457200" y="13081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Char char="•"/>
            </a:pP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Ahora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te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presentaremos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8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imágenes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diferentes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.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Prepárate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para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tomar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notas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sobre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cada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una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de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ellas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y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compartir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tus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reflexiones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. </a:t>
            </a:r>
            <a:endParaRPr dirty="0">
              <a:latin typeface="Palatino Linotype" panose="02040502050505030304" pitchFamily="18" charset="0"/>
            </a:endParaRPr>
          </a:p>
          <a:p>
            <a:pPr marL="342900" marR="0" lvl="0" indent="-201930" algn="l" rtl="0">
              <a:spcBef>
                <a:spcPts val="444"/>
              </a:spcBef>
              <a:spcAft>
                <a:spcPts val="0"/>
              </a:spcAft>
              <a:buClr>
                <a:srgbClr val="8888A4"/>
              </a:buClr>
              <a:buSzPts val="2220"/>
              <a:buFont typeface="Arial"/>
              <a:buNone/>
            </a:pPr>
            <a:endParaRPr sz="2220" b="0" i="0" u="none" strike="noStrike" cap="none" dirty="0">
              <a:solidFill>
                <a:srgbClr val="292934"/>
              </a:solidFill>
              <a:latin typeface="Palatino Linotype" panose="02040502050505030304" pitchFamily="18" charset="0"/>
              <a:sym typeface="Century Gothic"/>
            </a:endParaRPr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Char char="•"/>
            </a:pP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Considera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lo que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cada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imágen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tiene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que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ver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con la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propagación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de la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cultura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global, el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poder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o la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economía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.</a:t>
            </a:r>
            <a:endParaRPr dirty="0">
              <a:latin typeface="Palatino Linotype" panose="02040502050505030304" pitchFamily="18" charset="0"/>
            </a:endParaRPr>
          </a:p>
          <a:p>
            <a:pPr marL="342900" marR="0" lvl="0" indent="-201930" algn="l" rtl="0">
              <a:spcBef>
                <a:spcPts val="444"/>
              </a:spcBef>
              <a:spcAft>
                <a:spcPts val="0"/>
              </a:spcAft>
              <a:buClr>
                <a:srgbClr val="8888A4"/>
              </a:buClr>
              <a:buSzPts val="2220"/>
              <a:buFont typeface="Arial"/>
              <a:buNone/>
            </a:pPr>
            <a:endParaRPr sz="2220" b="0" i="0" u="none" strike="noStrike" cap="none" dirty="0">
              <a:solidFill>
                <a:srgbClr val="292934"/>
              </a:solidFill>
              <a:latin typeface="Palatino Linotype" panose="02040502050505030304" pitchFamily="18" charset="0"/>
              <a:sym typeface="Century Gothic"/>
            </a:endParaRPr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Char char="•"/>
            </a:pP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También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considera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como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estos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ejemplos</a:t>
            </a:r>
            <a:r>
              <a:rPr lang="en-US" sz="2220" dirty="0">
                <a:solidFill>
                  <a:srgbClr val="292934"/>
                </a:solidFill>
                <a:latin typeface="Palatino Linotype" panose="02040502050505030304" pitchFamily="18" charset="0"/>
              </a:rPr>
              <a:t>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están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relacionados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a la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manera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en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que las personas se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ven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a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si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mismas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o la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manera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en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que son vistas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por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otros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 (¡La 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identidad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!). </a:t>
            </a:r>
            <a:endParaRPr dirty="0">
              <a:latin typeface="Palatino Linotype" panose="02040502050505030304" pitchFamily="18" charset="0"/>
            </a:endParaRPr>
          </a:p>
          <a:p>
            <a:pPr marL="342900" marR="0" lvl="0" indent="-201930" algn="l" rtl="0">
              <a:spcBef>
                <a:spcPts val="444"/>
              </a:spcBef>
              <a:spcAft>
                <a:spcPts val="0"/>
              </a:spcAft>
              <a:buClr>
                <a:srgbClr val="8888A4"/>
              </a:buClr>
              <a:buSzPts val="2220"/>
              <a:buFont typeface="Arial"/>
              <a:buNone/>
            </a:pPr>
            <a:endParaRPr sz="2220" b="0" i="0" u="none" strike="noStrike" cap="none" dirty="0">
              <a:solidFill>
                <a:srgbClr val="292934"/>
              </a:solidFill>
              <a:latin typeface="Palatino Linotype" panose="02040502050505030304" pitchFamily="18" charset="0"/>
              <a:sym typeface="Century Gothic"/>
            </a:endParaRPr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Char char="•"/>
            </a:pP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Discute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brevemente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tu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análisis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con un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compañero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/a,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anota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algunas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de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tus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 ideas y </a:t>
            </a:r>
            <a:r>
              <a:rPr lang="en-US" sz="2220" i="0" u="none" strike="noStrike" cap="none" dirty="0" err="1" smtClean="0">
                <a:solidFill>
                  <a:schemeClr val="tx1"/>
                </a:solidFill>
                <a:latin typeface="Palatino Linotype" panose="02040502050505030304" pitchFamily="18" charset="0"/>
                <a:sym typeface="Century Gothic"/>
              </a:rPr>
              <a:t>prepárate</a:t>
            </a:r>
            <a:r>
              <a:rPr lang="en-US" sz="2220" b="1" i="0" u="none" strike="noStrike" cap="none" dirty="0" smtClean="0">
                <a:solidFill>
                  <a:srgbClr val="0070C0"/>
                </a:solidFill>
                <a:latin typeface="Palatino Linotype" panose="02040502050505030304" pitchFamily="18" charset="0"/>
                <a:sym typeface="Century Gothic"/>
              </a:rPr>
              <a:t> 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para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 panose="02040502050505030304" pitchFamily="18" charset="0"/>
                <a:sym typeface="Century Gothic"/>
              </a:rPr>
              <a:t>compartir</a:t>
            </a:r>
            <a:r>
              <a:rPr lang="en-US" sz="2220" dirty="0" err="1" smtClean="0">
                <a:solidFill>
                  <a:srgbClr val="292934"/>
                </a:solidFill>
                <a:latin typeface="Palatino Linotype" panose="02040502050505030304" pitchFamily="18" charset="0"/>
              </a:rPr>
              <a:t>las</a:t>
            </a:r>
            <a:r>
              <a:rPr lang="en-US" sz="2220" dirty="0" smtClean="0">
                <a:solidFill>
                  <a:srgbClr val="292934"/>
                </a:solidFill>
                <a:latin typeface="Palatino Linotype" panose="02040502050505030304" pitchFamily="18" charset="0"/>
              </a:rPr>
              <a:t>.</a:t>
            </a:r>
            <a:endParaRPr sz="2220" b="0" i="0" u="none" strike="noStrike" cap="none" dirty="0">
              <a:solidFill>
                <a:srgbClr val="292934"/>
              </a:solidFill>
              <a:latin typeface="Palatino Linotype" panose="02040502050505030304" pitchFamily="18" charset="0"/>
              <a:sym typeface="Century Gothic"/>
            </a:endParaRPr>
          </a:p>
        </p:txBody>
      </p:sp>
      <p:sp>
        <p:nvSpPr>
          <p:cNvPr id="229" name="Google Shape;229;p30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416707" y="4974512"/>
            <a:ext cx="8577824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r>
              <a:rPr lang="en-US" sz="18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Manifestantes</a:t>
            </a:r>
            <a:r>
              <a:rPr lang="en-US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Indígenas</a:t>
            </a:r>
            <a:r>
              <a:rPr lang="en-US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del Amazonas </a:t>
            </a:r>
            <a:br>
              <a:rPr lang="en-US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8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Foto</a:t>
            </a:r>
            <a:r>
              <a:rPr lang="en-US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por</a:t>
            </a:r>
            <a:r>
              <a:rPr lang="en-US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Jack Weisman/</a:t>
            </a:r>
            <a:r>
              <a:rPr lang="en-US" sz="18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Yachaywasi</a:t>
            </a:r>
            <a:r>
              <a:rPr lang="en-US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Films</a:t>
            </a:r>
            <a:endParaRPr lang="en-US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Una </a:t>
            </a:r>
            <a:r>
              <a:rPr lang="en-US" sz="18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escena</a:t>
            </a:r>
            <a:r>
              <a:rPr lang="en-US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un documental el </a:t>
            </a:r>
            <a:r>
              <a:rPr lang="en-US" sz="18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cual</a:t>
            </a:r>
            <a:r>
              <a:rPr lang="en-US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muestra</a:t>
            </a:r>
            <a:r>
              <a:rPr lang="en-US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Indígenas</a:t>
            </a:r>
            <a:r>
              <a:rPr lang="en-US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del Amazonas </a:t>
            </a:r>
            <a:r>
              <a:rPr lang="en-US" sz="18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Peruano</a:t>
            </a:r>
            <a:r>
              <a:rPr lang="en-US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manifestandose</a:t>
            </a:r>
            <a:r>
              <a:rPr lang="en-US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para </a:t>
            </a:r>
            <a:r>
              <a:rPr lang="en-US" sz="18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salvar</a:t>
            </a:r>
            <a:r>
              <a:rPr lang="en-US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</a:t>
            </a:r>
            <a:r>
              <a:rPr lang="en-US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selva</a:t>
            </a:r>
            <a:r>
              <a:rPr lang="en-US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</a:t>
            </a:r>
            <a:br>
              <a:rPr lang="en-US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lang="en-US" sz="1800" dirty="0" smtClean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</a:t>
            </a:r>
            <a:r>
              <a:rPr lang="en-US" sz="10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://www.earthisland.org/journal/index.php/elist/eListRead/a_gripping_chronicle_of_amazonian_tribes_struggle_against_Peru/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36" name="Google Shape;236;p31" descr="Screen Shot 2018-04-30 at 11.42.2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707" y="119054"/>
            <a:ext cx="7582325" cy="52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endParaRPr sz="5400" b="0" i="0" u="none" strike="noStrike" cap="non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42" name="Google Shape;242;p32" descr="Screen Shot 2018-04-27 at 2.48.47 P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568" r="-487"/>
          <a:stretch/>
        </p:blipFill>
        <p:spPr>
          <a:xfrm>
            <a:off x="342900" y="203200"/>
            <a:ext cx="8509000" cy="634036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346" y="4871650"/>
            <a:ext cx="1305612" cy="39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23364" y="6189663"/>
            <a:ext cx="672446" cy="246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0959" y="4809006"/>
            <a:ext cx="255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Computadoras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cada</a:t>
            </a:r>
            <a:r>
              <a:rPr lang="en-US" b="1" dirty="0" smtClean="0"/>
              <a:t> 100 personas: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54240" y="6207901"/>
            <a:ext cx="1419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No hay </a:t>
            </a:r>
            <a:r>
              <a:rPr lang="en-US" sz="900" dirty="0" err="1" smtClean="0"/>
              <a:t>datos</a:t>
            </a:r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>
            <a:off x="2154240" y="203200"/>
            <a:ext cx="5047838" cy="418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04390" y="181201"/>
            <a:ext cx="589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División</a:t>
            </a:r>
            <a:r>
              <a:rPr lang="en-US" sz="2800" dirty="0" smtClean="0"/>
              <a:t> Digital Global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7796874" y="4678479"/>
            <a:ext cx="1027390" cy="183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69238" y="4736651"/>
            <a:ext cx="10550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Fuente: </a:t>
            </a:r>
            <a:r>
              <a:rPr lang="en-US" sz="900" dirty="0" err="1" smtClean="0"/>
              <a:t>Indicadores</a:t>
            </a:r>
            <a:r>
              <a:rPr lang="en-US" sz="900" dirty="0" smtClean="0"/>
              <a:t> </a:t>
            </a:r>
            <a:r>
              <a:rPr lang="en-US" sz="900" dirty="0" err="1" smtClean="0"/>
              <a:t>Globales</a:t>
            </a:r>
            <a:r>
              <a:rPr lang="en-US" sz="900" dirty="0" smtClean="0"/>
              <a:t> de </a:t>
            </a:r>
            <a:r>
              <a:rPr lang="en-US" sz="900" dirty="0" err="1" smtClean="0"/>
              <a:t>Objetivos</a:t>
            </a:r>
            <a:r>
              <a:rPr lang="en-US" sz="900" dirty="0" smtClean="0"/>
              <a:t> de </a:t>
            </a:r>
            <a:r>
              <a:rPr lang="en-US" sz="900" dirty="0" err="1" smtClean="0"/>
              <a:t>desarrollo</a:t>
            </a:r>
            <a:r>
              <a:rPr lang="en-US" sz="900" dirty="0" smtClean="0"/>
              <a:t> de las </a:t>
            </a:r>
            <a:r>
              <a:rPr lang="en-US" sz="900" dirty="0" err="1" smtClean="0"/>
              <a:t>Naciones</a:t>
            </a:r>
            <a:r>
              <a:rPr lang="en-US" sz="900" dirty="0" smtClean="0"/>
              <a:t> </a:t>
            </a:r>
            <a:r>
              <a:rPr lang="en-US" sz="900" dirty="0" err="1" smtClean="0"/>
              <a:t>Unidas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Robinson Projection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7769237" y="6126279"/>
            <a:ext cx="105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/>
              <a:t>Cartografía</a:t>
            </a:r>
            <a:r>
              <a:rPr lang="en-US" sz="900" dirty="0" smtClean="0"/>
              <a:t> </a:t>
            </a:r>
            <a:r>
              <a:rPr lang="en-US" sz="900" dirty="0" err="1" smtClean="0"/>
              <a:t>por</a:t>
            </a:r>
            <a:r>
              <a:rPr lang="en-US" sz="900" dirty="0" smtClean="0"/>
              <a:t>:</a:t>
            </a:r>
            <a:br>
              <a:rPr lang="en-US" sz="900" dirty="0" smtClean="0"/>
            </a:br>
            <a:r>
              <a:rPr lang="en-US" sz="900" dirty="0" smtClean="0"/>
              <a:t>Derek </a:t>
            </a:r>
            <a:r>
              <a:rPr lang="en-US" sz="900" dirty="0" err="1" smtClean="0"/>
              <a:t>Boogaard</a:t>
            </a:r>
            <a:r>
              <a:rPr lang="en-US" sz="900" dirty="0" smtClean="0"/>
              <a:t> </a:t>
            </a:r>
            <a:endParaRPr lang="en-US" sz="900" dirty="0"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endParaRPr sz="5400" b="0" i="0" u="none" strike="noStrike" cap="non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49" name="Google Shape;249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743" r="-56"/>
          <a:stretch/>
        </p:blipFill>
        <p:spPr>
          <a:xfrm>
            <a:off x="4853600" y="3390900"/>
            <a:ext cx="4290399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32200"/>
            <a:ext cx="4688662" cy="32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1432" y="0"/>
            <a:ext cx="6350000" cy="36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3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5203" y="4362450"/>
            <a:ext cx="2078395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53600" y="4411761"/>
            <a:ext cx="2679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ALREDEDOR DEL MUNDO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1080" y="3776155"/>
            <a:ext cx="2332919" cy="286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7779" y="3839230"/>
            <a:ext cx="337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Países</a:t>
            </a:r>
            <a:r>
              <a:rPr lang="en-US" b="1" dirty="0" smtClean="0">
                <a:solidFill>
                  <a:srgbClr val="C00000"/>
                </a:solidFill>
              </a:rPr>
              <a:t> con McDonalds.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rgbClr val="00B0F0"/>
                </a:solidFill>
              </a:rPr>
              <a:t>Países</a:t>
            </a:r>
            <a:r>
              <a:rPr lang="en-US" b="1" dirty="0" smtClean="0">
                <a:solidFill>
                  <a:srgbClr val="00B0F0"/>
                </a:solidFill>
              </a:rPr>
              <a:t> sin McDonalds. 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773" b="8772"/>
          <a:stretch/>
        </p:blipFill>
        <p:spPr>
          <a:xfrm>
            <a:off x="457200" y="1165407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690" t="1964" r="-533" b="-1963"/>
          <a:stretch/>
        </p:blipFill>
        <p:spPr>
          <a:xfrm>
            <a:off x="1421188" y="911049"/>
            <a:ext cx="6278420" cy="519538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222" r="518"/>
          <a:stretch/>
        </p:blipFill>
        <p:spPr>
          <a:xfrm>
            <a:off x="270264" y="238903"/>
            <a:ext cx="8722826" cy="5756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6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9243" y="2170339"/>
            <a:ext cx="766465" cy="307777"/>
          </a:xfrm>
          <a:prstGeom prst="rect">
            <a:avLst/>
          </a:prstGeom>
          <a:solidFill>
            <a:srgbClr val="0059A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RUSIA</a:t>
            </a:r>
            <a:endParaRPr lang="en-US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9102" y="304185"/>
            <a:ext cx="6646494" cy="58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3048" y="234176"/>
            <a:ext cx="676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ranklin Gothic Demi Cond" panose="020B0706030402020204" pitchFamily="34" charset="0"/>
              </a:rPr>
              <a:t>El </a:t>
            </a:r>
            <a:r>
              <a:rPr lang="en-US" sz="2400" b="1" dirty="0" err="1" smtClean="0">
                <a:latin typeface="Franklin Gothic Demi Cond" panose="020B0706030402020204" pitchFamily="34" charset="0"/>
              </a:rPr>
              <a:t>creciente</a:t>
            </a:r>
            <a:r>
              <a:rPr lang="en-US" sz="2400" b="1" dirty="0" smtClean="0">
                <a:latin typeface="Franklin Gothic Demi Cond" panose="020B0706030402020204" pitchFamily="34" charset="0"/>
              </a:rPr>
              <a:t> </a:t>
            </a:r>
            <a:r>
              <a:rPr lang="en-US" sz="2400" b="1" dirty="0" err="1" smtClean="0">
                <a:latin typeface="Franklin Gothic Demi Cond" panose="020B0706030402020204" pitchFamily="34" charset="0"/>
              </a:rPr>
              <a:t>alcance</a:t>
            </a:r>
            <a:r>
              <a:rPr lang="en-US" sz="2400" b="1" dirty="0" smtClean="0">
                <a:latin typeface="Franklin Gothic Demi Cond" panose="020B0706030402020204" pitchFamily="34" charset="0"/>
              </a:rPr>
              <a:t> global de Facebook </a:t>
            </a:r>
            <a:endParaRPr lang="en-US" sz="2400" b="1" dirty="0">
              <a:latin typeface="Franklin Gothic Demi Cond" panose="020B07060304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9432" y="940579"/>
            <a:ext cx="6057356" cy="49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9431" y="1407249"/>
            <a:ext cx="5047838" cy="59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9326" y="735728"/>
            <a:ext cx="5752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5"/>
                </a:solidFill>
                <a:latin typeface="Franklin Gothic Demi Cond" panose="020B0706030402020204" pitchFamily="34" charset="0"/>
              </a:rPr>
              <a:t>Esta</a:t>
            </a:r>
            <a:r>
              <a:rPr lang="en-US" sz="1600" dirty="0" smtClean="0">
                <a:solidFill>
                  <a:schemeClr val="accent5"/>
                </a:solidFill>
                <a:latin typeface="Franklin Gothic Demi Cond" panose="020B0706030402020204" pitchFamily="34" charset="0"/>
              </a:rPr>
              <a:t> red social </a:t>
            </a:r>
            <a:r>
              <a:rPr lang="en-US" sz="1600" dirty="0" err="1" smtClean="0">
                <a:solidFill>
                  <a:schemeClr val="accent5"/>
                </a:solidFill>
                <a:latin typeface="Franklin Gothic Demi Cond" panose="020B0706030402020204" pitchFamily="34" charset="0"/>
              </a:rPr>
              <a:t>tiene</a:t>
            </a:r>
            <a:r>
              <a:rPr lang="en-US" sz="1600" dirty="0" smtClean="0">
                <a:solidFill>
                  <a:schemeClr val="accent5"/>
                </a:solidFill>
                <a:latin typeface="Franklin Gothic Demi Cond" panose="020B0706030402020204" pitchFamily="34" charset="0"/>
              </a:rPr>
              <a:t> 643 </a:t>
            </a:r>
            <a:r>
              <a:rPr lang="en-US" sz="1600" dirty="0" err="1" smtClean="0">
                <a:solidFill>
                  <a:schemeClr val="accent5"/>
                </a:solidFill>
                <a:latin typeface="Franklin Gothic Demi Cond" panose="020B0706030402020204" pitchFamily="34" charset="0"/>
              </a:rPr>
              <a:t>millones</a:t>
            </a:r>
            <a:r>
              <a:rPr lang="en-US" sz="1600" dirty="0" smtClean="0">
                <a:solidFill>
                  <a:schemeClr val="accent5"/>
                </a:solidFill>
                <a:latin typeface="Franklin Gothic Demi Cond" panose="020B0706030402020204" pitchFamily="34" charset="0"/>
              </a:rPr>
              <a:t> de </a:t>
            </a:r>
            <a:r>
              <a:rPr lang="en-US" sz="1600" dirty="0" err="1" smtClean="0">
                <a:solidFill>
                  <a:schemeClr val="accent5"/>
                </a:solidFill>
                <a:latin typeface="Franklin Gothic Demi Cond" panose="020B0706030402020204" pitchFamily="34" charset="0"/>
              </a:rPr>
              <a:t>usuarios</a:t>
            </a:r>
            <a:r>
              <a:rPr lang="en-US" sz="1600" dirty="0" smtClean="0">
                <a:solidFill>
                  <a:schemeClr val="accent5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1600" dirty="0" err="1" smtClean="0">
                <a:solidFill>
                  <a:schemeClr val="accent5"/>
                </a:solidFill>
                <a:latin typeface="Franklin Gothic Demi Cond" panose="020B0706030402020204" pitchFamily="34" charset="0"/>
              </a:rPr>
              <a:t>alrededor</a:t>
            </a:r>
            <a:r>
              <a:rPr lang="en-US" sz="1600" dirty="0" smtClean="0">
                <a:solidFill>
                  <a:schemeClr val="accent5"/>
                </a:solidFill>
                <a:latin typeface="Franklin Gothic Demi Cond" panose="020B0706030402020204" pitchFamily="34" charset="0"/>
              </a:rPr>
              <a:t> del </a:t>
            </a:r>
            <a:r>
              <a:rPr lang="en-US" sz="1600" dirty="0" err="1" smtClean="0">
                <a:solidFill>
                  <a:schemeClr val="accent5"/>
                </a:solidFill>
                <a:latin typeface="Franklin Gothic Demi Cond" panose="020B0706030402020204" pitchFamily="34" charset="0"/>
              </a:rPr>
              <a:t>mundo</a:t>
            </a:r>
            <a:r>
              <a:rPr lang="en-US" sz="1600" dirty="0" smtClean="0">
                <a:solidFill>
                  <a:schemeClr val="accent5"/>
                </a:solidFill>
                <a:latin typeface="Franklin Gothic Demi Cond" panose="020B0706030402020204" pitchFamily="34" charset="0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</a:b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EU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, Indonesia y Gran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Bretaña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están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a la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cabeza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en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número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de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usuarios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o “amigos”.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En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China, Facebook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tiene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un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número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de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usuarios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relativamente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bajo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,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pero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este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es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el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país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con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más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rápido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crecimiento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de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nuevos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usuarios</a:t>
            </a:r>
            <a:r>
              <a:rPr lang="en-US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. </a:t>
            </a:r>
            <a:endParaRPr lang="en-US" dirty="0">
              <a:solidFill>
                <a:schemeClr val="accent4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6001" y="3214400"/>
            <a:ext cx="598280" cy="18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00401" y="3104403"/>
            <a:ext cx="193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FRANCIA</a:t>
            </a:r>
            <a:endParaRPr lang="en-US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39125" y="2743618"/>
            <a:ext cx="1015156" cy="187308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84602" y="2753044"/>
            <a:ext cx="254523" cy="182609"/>
          </a:xfrm>
          <a:prstGeom prst="rect">
            <a:avLst/>
          </a:prstGeom>
          <a:solidFill>
            <a:srgbClr val="C8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51215" y="2662028"/>
            <a:ext cx="193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REINO UNIDO</a:t>
            </a:r>
            <a:endParaRPr lang="en-US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9431" y="3105276"/>
            <a:ext cx="1128983" cy="251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9747" y="3071874"/>
            <a:ext cx="193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ESTADOS UNIDOS</a:t>
            </a:r>
            <a:endParaRPr lang="en-US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98439" y="4434848"/>
            <a:ext cx="1522214" cy="25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17159" y="4401820"/>
            <a:ext cx="193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BRASIL </a:t>
            </a:r>
            <a:endParaRPr lang="en-US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97803" y="4362211"/>
            <a:ext cx="912886" cy="624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99840" y="4295736"/>
            <a:ext cx="1210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REPUBLICA DEMOCRATICA DEL CONGO</a:t>
            </a:r>
            <a:endParaRPr lang="en-US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61288" y="4894673"/>
            <a:ext cx="1127670" cy="303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26589" y="4894673"/>
            <a:ext cx="193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AFGANISTAN</a:t>
            </a:r>
            <a:endParaRPr lang="en-US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48800" y="3193576"/>
            <a:ext cx="839440" cy="221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033000" y="3193576"/>
            <a:ext cx="71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JAPON</a:t>
            </a:r>
            <a:endParaRPr lang="en-US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41065" y="3134822"/>
            <a:ext cx="627835" cy="191932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6422" y="3092780"/>
            <a:ext cx="756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EGIPTO</a:t>
            </a:r>
            <a:endParaRPr lang="en-US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01036" y="4917398"/>
            <a:ext cx="1060252" cy="217144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14237" y="4859394"/>
            <a:ext cx="139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ARABIA SAUDITA</a:t>
            </a:r>
            <a:endParaRPr lang="en-US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62953" y="2696483"/>
            <a:ext cx="100755" cy="22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457200" y="-544234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Explorando</a:t>
            </a: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 </a:t>
            </a: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</a:t>
            </a: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</a:t>
            </a:r>
            <a:endParaRPr sz="5400" b="0" i="0" u="none" strike="noStrike" cap="none" dirty="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457200" y="1169583"/>
            <a:ext cx="8562072" cy="5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231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Detente y </a:t>
            </a:r>
            <a:r>
              <a:rPr lang="en-US" sz="2400" b="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Apunta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231E"/>
              </a:buClr>
              <a:buSzPts val="2000"/>
              <a:buFont typeface="Courier New"/>
              <a:buChar char="o"/>
            </a:pPr>
            <a:r>
              <a:rPr lang="en-US" sz="200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200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Cómo</a:t>
            </a:r>
            <a:r>
              <a:rPr lang="en-US" sz="200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</a:t>
            </a:r>
            <a:r>
              <a:rPr lang="en-US" sz="2000" dirty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describirías a tí mismo?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231E"/>
              </a:buClr>
              <a:buSzPts val="2000"/>
              <a:buFont typeface="Courier New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Has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una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lista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palabras o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frases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que se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vienen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la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mente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al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pensar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acerca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tu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propia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3C231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C231E"/>
              </a:buClr>
              <a:buSzPts val="2400"/>
              <a:buFont typeface="Arial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Agrúpense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en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grupos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3 o 4 personas y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compartan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algunas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ideas de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sus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listas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3C231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C231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</a:t>
            </a:r>
            <a:r>
              <a:rPr lang="en-US" sz="2400" b="0" i="0" u="none" strike="noStrike" cap="none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grupos</a:t>
            </a:r>
            <a:r>
              <a:rPr lang="en-US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</a:t>
            </a:r>
            <a:r>
              <a:rPr lang="en-US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desarrollen</a:t>
            </a:r>
            <a:r>
              <a:rPr lang="en-US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una</a:t>
            </a:r>
            <a:r>
              <a:rPr lang="en-US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lista</a:t>
            </a:r>
            <a:r>
              <a:rPr lang="en-US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categorías</a:t>
            </a:r>
            <a:r>
              <a:rPr lang="en-US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</a:t>
            </a:r>
            <a:r>
              <a:rPr lang="en-US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las </a:t>
            </a:r>
            <a:r>
              <a:rPr lang="en-US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cuales</a:t>
            </a:r>
            <a:r>
              <a:rPr lang="en-US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se </a:t>
            </a:r>
            <a:r>
              <a:rPr lang="en-US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puedan</a:t>
            </a:r>
            <a:r>
              <a:rPr lang="en-US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agrupar</a:t>
            </a:r>
            <a:r>
              <a:rPr lang="en-US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las palabras que </a:t>
            </a:r>
            <a:r>
              <a:rPr lang="en-US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generaron</a:t>
            </a:r>
            <a:r>
              <a:rPr lang="en-US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relacionadas</a:t>
            </a:r>
            <a:r>
              <a:rPr lang="en-US" dirty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 la </a:t>
            </a:r>
            <a:r>
              <a:rPr lang="en-US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</a:t>
            </a:r>
            <a:r>
              <a:rPr lang="en-US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231E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Por</a:t>
            </a:r>
            <a:r>
              <a:rPr lang="en-US" sz="2000" b="0" i="0" u="none" strike="noStrike" cap="none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ejemplo</a:t>
            </a:r>
            <a:r>
              <a:rPr lang="en-US" sz="2000" b="0" i="0" u="none" strike="noStrike" cap="none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</a:t>
            </a:r>
            <a:r>
              <a:rPr lang="en-US" sz="2000" b="0" i="0" u="none" strike="noStrike" cap="none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género</a:t>
            </a:r>
            <a:r>
              <a:rPr lang="en-US" sz="2000" b="0" i="0" u="none" strike="noStrike" cap="none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y </a:t>
            </a:r>
            <a:r>
              <a:rPr lang="en-US" sz="2000" b="0" i="0" u="none" strike="noStrike" cap="none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grado</a:t>
            </a:r>
            <a:r>
              <a:rPr lang="en-US" sz="2000" b="0" i="0" u="none" strike="noStrike" cap="none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son dos </a:t>
            </a:r>
            <a:r>
              <a:rPr lang="en-US" sz="2000" b="0" i="0" u="none" strike="noStrike" cap="none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categorías</a:t>
            </a:r>
            <a:r>
              <a:rPr lang="en-US" sz="2000" b="0" i="0" u="none" strike="noStrike" cap="none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donde</a:t>
            </a:r>
            <a:r>
              <a:rPr lang="en-US" sz="2000" dirty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 </a:t>
            </a:r>
            <a:r>
              <a:rPr lang="en-US" sz="2000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pueden</a:t>
            </a:r>
            <a:r>
              <a:rPr lang="en-US" sz="2000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agrupar</a:t>
            </a:r>
            <a:r>
              <a:rPr lang="en-US" sz="2000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algunas</a:t>
            </a:r>
            <a:r>
              <a:rPr lang="en-US" sz="2000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palabras </a:t>
            </a:r>
            <a:r>
              <a:rPr lang="en-US" sz="2000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descriptivas</a:t>
            </a:r>
            <a:r>
              <a:rPr lang="en-US" sz="2000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</a:pPr>
            <a:endParaRPr sz="2000" b="0" i="0" u="none" strike="noStrike" cap="none" dirty="0">
              <a:solidFill>
                <a:srgbClr val="3C231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231E"/>
              </a:buClr>
              <a:buSzPts val="2800"/>
              <a:buFont typeface="Arial"/>
              <a:buChar char="•"/>
            </a:pPr>
            <a:r>
              <a:rPr lang="en-US" sz="2800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¡Estén </a:t>
            </a:r>
            <a:r>
              <a:rPr lang="en-US" sz="2800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listo</a:t>
            </a:r>
            <a:r>
              <a:rPr lang="en-US" sz="2800" dirty="0" err="1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</a:t>
            </a:r>
            <a:r>
              <a:rPr lang="en-US" sz="2800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para </a:t>
            </a:r>
            <a:r>
              <a:rPr lang="en-US" sz="2800" dirty="0" err="1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compartir</a:t>
            </a:r>
            <a:r>
              <a:rPr lang="en-US" sz="2800" dirty="0" smtClean="0">
                <a:solidFill>
                  <a:srgbClr val="3C23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!</a:t>
            </a:r>
            <a:endParaRPr sz="2800" b="0" i="0" u="none" strike="noStrike" cap="none" dirty="0">
              <a:solidFill>
                <a:srgbClr val="3C231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sz="1200" b="0" i="0" u="none" strike="noStrike" cap="none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720" r="-296"/>
          <a:stretch/>
        </p:blipFill>
        <p:spPr>
          <a:xfrm>
            <a:off x="696065" y="674603"/>
            <a:ext cx="7652721" cy="568174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7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227" r="-788"/>
          <a:stretch/>
        </p:blipFill>
        <p:spPr>
          <a:xfrm>
            <a:off x="1541656" y="307435"/>
            <a:ext cx="6192273" cy="612992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title"/>
          </p:nvPr>
        </p:nvSpPr>
        <p:spPr>
          <a:xfrm>
            <a:off x="571608" y="-480561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Preguntas</a:t>
            </a: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Discusión</a:t>
            </a:r>
            <a:endParaRPr sz="5400" b="0" i="0" u="none" strike="noStrike" cap="none" dirty="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8" name="Google Shape;288;p39"/>
          <p:cNvSpPr txBox="1">
            <a:spLocks noGrp="1"/>
          </p:cNvSpPr>
          <p:nvPr>
            <p:ph type="body" idx="1"/>
          </p:nvPr>
        </p:nvSpPr>
        <p:spPr>
          <a:xfrm>
            <a:off x="571608" y="140978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None/>
            </a:pPr>
            <a:r>
              <a:rPr lang="en-US" sz="2220" i="1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Túrnense</a:t>
            </a:r>
            <a:r>
              <a:rPr lang="en-US" sz="2220" i="1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i="1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</a:t>
            </a:r>
            <a:r>
              <a:rPr lang="en-US" sz="2220" i="1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esumiendo</a:t>
            </a:r>
            <a:r>
              <a:rPr lang="en-US" sz="2220" i="1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el </a:t>
            </a:r>
            <a:r>
              <a:rPr lang="en-US" sz="2220" i="1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artículo</a:t>
            </a:r>
            <a:r>
              <a:rPr lang="en-US" sz="2220" i="1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que </a:t>
            </a:r>
            <a:r>
              <a:rPr lang="en-US" sz="2220" i="1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cada</a:t>
            </a:r>
            <a:r>
              <a:rPr lang="en-US" sz="2220" i="1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i="1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uno</a:t>
            </a:r>
            <a:r>
              <a:rPr lang="en-US" sz="2220" i="1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i="1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leyó</a:t>
            </a:r>
            <a:r>
              <a:rPr lang="en-US" sz="2220" i="1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</a:t>
            </a:r>
            <a:r>
              <a:rPr lang="en-US" sz="2220" i="1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luego</a:t>
            </a:r>
            <a:r>
              <a:rPr lang="en-US" sz="2220" i="1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en </a:t>
            </a:r>
            <a:r>
              <a:rPr lang="en-US" sz="2220" i="1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grupos</a:t>
            </a:r>
            <a:r>
              <a:rPr lang="en-US" sz="2220" i="1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i="1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discutan</a:t>
            </a:r>
            <a:r>
              <a:rPr lang="en-US" sz="2220" i="1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lo </a:t>
            </a:r>
            <a:r>
              <a:rPr lang="en-US" sz="2220" i="1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siguiente</a:t>
            </a:r>
            <a:r>
              <a:rPr lang="en-US" sz="2220" i="1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(¡y </a:t>
            </a:r>
            <a:r>
              <a:rPr lang="en-US" sz="2220" i="1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prepárense</a:t>
            </a:r>
            <a:r>
              <a:rPr lang="en-US" sz="2220" i="1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para </a:t>
            </a:r>
            <a:r>
              <a:rPr lang="en-US" sz="2220" i="1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compartir</a:t>
            </a:r>
            <a:r>
              <a:rPr lang="en-US" sz="2220" i="1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!):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8888A4"/>
              </a:buClr>
              <a:buSzPts val="2220"/>
              <a:buFont typeface="Arial"/>
              <a:buNone/>
            </a:pPr>
            <a:endParaRPr sz="2220" b="0" i="0" u="none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Char char="•"/>
            </a:pP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¿De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qué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manera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puede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globalización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perjudicar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las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identidades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las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comunidades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locales y la de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pobladores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8888A4"/>
              </a:buClr>
              <a:buSzPts val="2220"/>
              <a:buFont typeface="Arial"/>
              <a:buNone/>
            </a:pPr>
            <a:endParaRPr sz="2220" b="0" i="0" u="none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lvl="0" indent="-342900">
              <a:lnSpc>
                <a:spcPct val="80000"/>
              </a:lnSpc>
              <a:spcBef>
                <a:spcPts val="444"/>
              </a:spcBef>
              <a:buClr>
                <a:srgbClr val="292934"/>
              </a:buClr>
              <a:buSzPts val="2220"/>
            </a:pPr>
            <a:r>
              <a:rPr lang="en-US" sz="222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222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Qué</a:t>
            </a:r>
            <a:r>
              <a:rPr lang="en-US" sz="222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podríamos</a:t>
            </a:r>
            <a:r>
              <a:rPr lang="en-US" sz="222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perder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y que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podríamos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ganar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debido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la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globalización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8888A4"/>
              </a:buClr>
              <a:buSzPts val="2220"/>
              <a:buFont typeface="Arial"/>
              <a:buNone/>
            </a:pPr>
            <a:endParaRPr sz="2220" b="0" i="0" u="none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Char char="•"/>
            </a:pPr>
            <a:r>
              <a:rPr lang="en-US" sz="222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¿De </a:t>
            </a:r>
            <a:r>
              <a:rPr lang="en-US" sz="222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qué</a:t>
            </a:r>
            <a:r>
              <a:rPr lang="en-US" sz="222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manera</a:t>
            </a:r>
            <a:r>
              <a:rPr lang="en-US" sz="222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podría</a:t>
            </a:r>
            <a:r>
              <a:rPr lang="en-US" sz="222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 </a:t>
            </a:r>
            <a:r>
              <a:rPr lang="en-US" sz="222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globalización</a:t>
            </a:r>
            <a:r>
              <a:rPr lang="en-US" sz="222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tener</a:t>
            </a:r>
            <a:r>
              <a:rPr lang="en-US" sz="222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un </a:t>
            </a:r>
            <a:r>
              <a:rPr lang="en-US" sz="222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impacto</a:t>
            </a:r>
            <a:r>
              <a:rPr lang="en-US" sz="222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positivo</a:t>
            </a:r>
            <a:r>
              <a:rPr lang="en-US" sz="222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sobre</a:t>
            </a:r>
            <a:r>
              <a:rPr lang="en-US" sz="222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 </a:t>
            </a:r>
            <a:r>
              <a:rPr lang="en-US" sz="222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</a:t>
            </a:r>
            <a:r>
              <a:rPr lang="en-US" sz="222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8888A4"/>
              </a:buClr>
              <a:buSzPts val="2220"/>
              <a:buFont typeface="Arial"/>
              <a:buNone/>
            </a:pPr>
            <a:endParaRPr sz="2220" b="0" i="0" u="none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292934"/>
              </a:buClr>
              <a:buSzPts val="2220"/>
              <a:buFont typeface="Arial"/>
              <a:buChar char="•"/>
            </a:pPr>
            <a:r>
              <a:rPr lang="en-US" sz="222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222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Cómo</a:t>
            </a:r>
            <a:r>
              <a:rPr lang="en-US" sz="222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podemos</a:t>
            </a:r>
            <a:r>
              <a:rPr lang="en-US" sz="222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preservar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nuestras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identidadades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culturales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y al mismo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tiempo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aprender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y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disfrutar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otras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2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culturas</a:t>
            </a:r>
            <a:r>
              <a:rPr lang="en-US" sz="222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sz="2220" b="0" i="0" u="none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9" name="Google Shape;289;p39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3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Quién</a:t>
            </a: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eres</a:t>
            </a: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 </a:t>
            </a:r>
            <a:endParaRPr sz="5400" b="0" i="0" u="none" strike="noStrike" cap="none" dirty="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5" name="Google Shape;295;p40"/>
          <p:cNvSpPr txBox="1">
            <a:spLocks noGrp="1"/>
          </p:cNvSpPr>
          <p:nvPr>
            <p:ph type="body" idx="1"/>
          </p:nvPr>
        </p:nvSpPr>
        <p:spPr>
          <a:xfrm>
            <a:off x="457200" y="83526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Pase</a:t>
            </a:r>
            <a:r>
              <a:rPr lang="en-US" sz="240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240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salida</a:t>
            </a:r>
            <a:r>
              <a:rPr lang="en-US" sz="240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</a:t>
            </a:r>
            <a:r>
              <a:rPr lang="en-US" sz="240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Tóma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un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momento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para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reflexionar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por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escrito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acerca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tu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como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individuo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y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como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miembro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comunidad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global,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respondiendo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las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siguientes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preguntas</a:t>
            </a:r>
            <a:r>
              <a:rPr lang="en-US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8888A4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292934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Cómo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esta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relacionada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tu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tu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cultura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y a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tu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comunidad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 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292934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Cómo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esta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conectada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tu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al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mundo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y a la cultural global?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292934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Cómo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balanceas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estas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diferentes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identidades</a:t>
            </a:r>
            <a:r>
              <a:rPr lang="en-US" sz="28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sz="2800" b="0" i="0" u="none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6" name="Google Shape;296;p40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identidad</a:t>
            </a:r>
            <a:r>
              <a:rPr lang="en-US" dirty="0" smtClean="0"/>
              <a:t>?</a:t>
            </a:r>
            <a:endParaRPr dirty="0"/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531075" y="1627849"/>
            <a:ext cx="8077200" cy="472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C231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El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conjunto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completo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características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por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las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cual</a:t>
            </a:r>
            <a:r>
              <a:rPr lang="en-US" dirty="0" err="1" smtClean="0">
                <a:solidFill>
                  <a:srgbClr val="3C231F"/>
                </a:solidFill>
              </a:rPr>
              <a:t>es</a:t>
            </a:r>
            <a:r>
              <a:rPr lang="en-US" dirty="0" smtClean="0">
                <a:solidFill>
                  <a:srgbClr val="3C231F"/>
                </a:solidFill>
              </a:rPr>
              <a:t> 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 le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conoce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o se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reconoce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una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cosa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o persona.</a:t>
            </a: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3C231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conjunto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características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personales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o del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comportamiento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por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las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cuales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se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reconoce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un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individuo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como</a:t>
            </a:r>
            <a:r>
              <a:rPr lang="en-US" dirty="0">
                <a:solidFill>
                  <a:srgbClr val="3C231F"/>
                </a:solidFill>
              </a:rPr>
              <a:t> </a:t>
            </a:r>
            <a:r>
              <a:rPr lang="en-US" dirty="0" err="1" smtClean="0">
                <a:solidFill>
                  <a:srgbClr val="3C231F"/>
                </a:solidFill>
              </a:rPr>
              <a:t>miembro</a:t>
            </a:r>
            <a:r>
              <a:rPr lang="en-US" dirty="0" smtClean="0">
                <a:solidFill>
                  <a:srgbClr val="3C231F"/>
                </a:solidFill>
              </a:rPr>
              <a:t> de un </a:t>
            </a:r>
            <a:r>
              <a:rPr lang="en-US" dirty="0" err="1" smtClean="0">
                <a:solidFill>
                  <a:srgbClr val="3C231F"/>
                </a:solidFill>
              </a:rPr>
              <a:t>grupo</a:t>
            </a:r>
            <a:r>
              <a:rPr lang="en-US" dirty="0" smtClean="0">
                <a:solidFill>
                  <a:srgbClr val="3C231F"/>
                </a:solidFill>
              </a:rPr>
              <a:t>.</a:t>
            </a:r>
            <a:endParaRPr sz="3200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spcBef>
                <a:spcPts val="240"/>
              </a:spcBef>
              <a:spcAft>
                <a:spcPts val="0"/>
              </a:spcAft>
              <a:buClr>
                <a:srgbClr val="3C231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https://www.tolerance.org/professional-development/social-justice-standards-unpacking-identity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8888A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 sz="1200" b="0" i="0" u="none" strike="noStrike" cap="none" dirty="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461454" y="562708"/>
            <a:ext cx="8077200" cy="570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231F"/>
              </a:buClr>
              <a:buSzPts val="3200"/>
              <a:buFont typeface="Arial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Nuestra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identidad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compuesta</a:t>
            </a:r>
            <a:r>
              <a:rPr lang="en-US" dirty="0" smtClean="0">
                <a:solidFill>
                  <a:schemeClr val="tx1"/>
                </a:solidFill>
              </a:rPr>
              <a:t> de varias </a:t>
            </a:r>
            <a:r>
              <a:rPr lang="en-US" dirty="0" err="1" smtClean="0">
                <a:solidFill>
                  <a:schemeClr val="tx1"/>
                </a:solidFill>
              </a:rPr>
              <a:t>características</a:t>
            </a:r>
            <a:r>
              <a:rPr lang="en-US" dirty="0" smtClean="0">
                <a:solidFill>
                  <a:schemeClr val="tx1"/>
                </a:solidFill>
              </a:rPr>
              <a:t> que </a:t>
            </a:r>
            <a:r>
              <a:rPr lang="en-US" dirty="0" err="1" smtClean="0">
                <a:solidFill>
                  <a:schemeClr val="tx1"/>
                </a:solidFill>
              </a:rPr>
              <a:t>usamos</a:t>
            </a:r>
            <a:r>
              <a:rPr lang="en-US" dirty="0" smtClean="0">
                <a:solidFill>
                  <a:schemeClr val="tx1"/>
                </a:solidFill>
              </a:rPr>
              <a:t> para </a:t>
            </a:r>
            <a:r>
              <a:rPr lang="en-US" dirty="0" err="1" smtClean="0">
                <a:solidFill>
                  <a:schemeClr val="tx1"/>
                </a:solidFill>
              </a:rPr>
              <a:t>categorizarnos</a:t>
            </a:r>
            <a:r>
              <a:rPr lang="en-US" dirty="0" smtClean="0">
                <a:solidFill>
                  <a:schemeClr val="tx1"/>
                </a:solidFill>
              </a:rPr>
              <a:t> y </a:t>
            </a:r>
            <a:r>
              <a:rPr lang="en-US" dirty="0" err="1" smtClean="0">
                <a:solidFill>
                  <a:schemeClr val="tx1"/>
                </a:solidFill>
              </a:rPr>
              <a:t>definirnos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nosotros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mismos</a:t>
            </a:r>
            <a:r>
              <a:rPr lang="en-US" dirty="0" smtClean="0">
                <a:solidFill>
                  <a:schemeClr val="tx1"/>
                </a:solidFill>
              </a:rPr>
              <a:t>, y </a:t>
            </a:r>
            <a:r>
              <a:rPr lang="en-US" dirty="0" err="1" smtClean="0">
                <a:solidFill>
                  <a:schemeClr val="tx1"/>
                </a:solidFill>
              </a:rPr>
              <a:t>también</a:t>
            </a:r>
            <a:r>
              <a:rPr lang="en-US" dirty="0" smtClean="0">
                <a:solidFill>
                  <a:schemeClr val="tx1"/>
                </a:solidFill>
              </a:rPr>
              <a:t> de las </a:t>
            </a:r>
            <a:r>
              <a:rPr lang="en-US" dirty="0" err="1" smtClean="0">
                <a:solidFill>
                  <a:schemeClr val="tx1"/>
                </a:solidFill>
              </a:rPr>
              <a:t>diferentes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características</a:t>
            </a:r>
            <a:r>
              <a:rPr lang="en-US" dirty="0" smtClean="0">
                <a:solidFill>
                  <a:schemeClr val="tx1"/>
                </a:solidFill>
              </a:rPr>
              <a:t> que </a:t>
            </a:r>
            <a:r>
              <a:rPr lang="en-US" dirty="0" err="1" smtClean="0">
                <a:solidFill>
                  <a:schemeClr val="tx1"/>
                </a:solidFill>
              </a:rPr>
              <a:t>construyen</a:t>
            </a:r>
            <a:r>
              <a:rPr lang="en-US" dirty="0" smtClean="0">
                <a:solidFill>
                  <a:schemeClr val="tx1"/>
                </a:solidFill>
              </a:rPr>
              <a:t> las demás personas </a:t>
            </a:r>
            <a:r>
              <a:rPr lang="en-US" dirty="0" err="1" smtClean="0">
                <a:solidFill>
                  <a:schemeClr val="tx1"/>
                </a:solidFill>
              </a:rPr>
              <a:t>acerca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nosotros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sz="3200" i="0" u="none" strike="noStrike" cap="none" dirty="0">
              <a:solidFill>
                <a:schemeClr val="tx1"/>
              </a:solidFill>
              <a:sym typeface="Palatino Linotyp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3C231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veces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las personas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piensan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que la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solo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esta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compuesta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las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características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visibles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un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individuo</a:t>
            </a:r>
            <a:r>
              <a:rPr lang="en-US" dirty="0" smtClean="0">
                <a:solidFill>
                  <a:srgbClr val="3C231F"/>
                </a:solidFill>
              </a:rPr>
              <a:t>. Pero </a:t>
            </a:r>
            <a:r>
              <a:rPr lang="en-US" dirty="0" err="1" smtClean="0">
                <a:solidFill>
                  <a:srgbClr val="3C231F"/>
                </a:solidFill>
              </a:rPr>
              <a:t>existen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características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nuestra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</a:t>
            </a:r>
            <a:r>
              <a:rPr lang="en-US" sz="320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que son son invisibles.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3C231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https://www.tolerance.org/professional-development/social-justice-standards-unpacking-identity</a:t>
            </a:r>
            <a:endParaRPr dirty="0"/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8888A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fld>
            <a:endParaRPr sz="1200" b="0" i="0" u="none" strike="noStrike" cap="none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243754" y="436141"/>
            <a:ext cx="8595446" cy="608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231F"/>
              </a:buClr>
              <a:buSzPts val="2420"/>
              <a:buFont typeface="Arial"/>
              <a:buChar char="•"/>
            </a:pPr>
            <a:r>
              <a:rPr lang="en-US" sz="242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Lee la </a:t>
            </a:r>
            <a:r>
              <a:rPr lang="en-US" sz="242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siguiente</a:t>
            </a:r>
            <a:r>
              <a:rPr lang="en-US" sz="242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42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lista</a:t>
            </a:r>
            <a:r>
              <a:rPr lang="en-US" sz="242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242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características</a:t>
            </a:r>
            <a:r>
              <a:rPr lang="en-US" sz="242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la </a:t>
            </a:r>
            <a:r>
              <a:rPr lang="en-US" sz="2420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</a:t>
            </a:r>
            <a:r>
              <a:rPr lang="en-US" sz="2420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</a:t>
            </a:r>
            <a:endParaRPr sz="1979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lang="en-US" sz="1979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Género</a:t>
            </a:r>
            <a:endParaRPr sz="1595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lang="en-US" sz="1979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Etnia</a:t>
            </a:r>
            <a:endParaRPr sz="1595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lang="en-US" sz="1979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Raza</a:t>
            </a:r>
            <a:endParaRPr sz="1595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lang="en-US" sz="1979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Religión</a:t>
            </a:r>
            <a:endParaRPr sz="1595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lang="en-US" sz="1979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Estado </a:t>
            </a:r>
            <a:r>
              <a:rPr lang="en-US" sz="1979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Socioeconómico</a:t>
            </a:r>
            <a:r>
              <a:rPr lang="en-US" sz="1979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sz="1595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lang="en-US" sz="1979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Lenguaje</a:t>
            </a:r>
            <a:endParaRPr sz="1595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lang="en-US" sz="1979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Estado Civil</a:t>
            </a:r>
            <a:endParaRPr sz="1595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lang="en-US" sz="1979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Padre/Madre de </a:t>
            </a:r>
            <a:r>
              <a:rPr lang="en-US" sz="1979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familia</a:t>
            </a:r>
            <a:r>
              <a:rPr lang="en-US" sz="1979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o sin </a:t>
            </a:r>
            <a:r>
              <a:rPr lang="en-US" sz="1979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hijos</a:t>
            </a:r>
            <a:endParaRPr sz="1595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lang="en-US" sz="1979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Tamaño</a:t>
            </a:r>
            <a:r>
              <a:rPr lang="en-US" sz="1979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y </a:t>
            </a:r>
            <a:r>
              <a:rPr lang="en-US" sz="1979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composición</a:t>
            </a:r>
            <a:r>
              <a:rPr lang="en-US" sz="1979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familiar</a:t>
            </a:r>
            <a:endParaRPr sz="1595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lang="en-US" sz="1979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Orientación</a:t>
            </a:r>
            <a:r>
              <a:rPr lang="en-US" sz="1979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Sexual</a:t>
            </a:r>
            <a:endParaRPr sz="1595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lang="en-US" sz="1979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Nivel</a:t>
            </a:r>
            <a:r>
              <a:rPr lang="en-US" sz="1979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1979" b="0" i="0" u="none" strike="noStrike" cap="none" dirty="0" err="1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Educación</a:t>
            </a:r>
            <a:endParaRPr sz="1595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rgbClr val="3C231F"/>
              </a:buClr>
              <a:buSzPts val="1979"/>
              <a:buFont typeface="Courier New"/>
              <a:buChar char="o"/>
            </a:pPr>
            <a:r>
              <a:rPr lang="en-US" sz="1979" b="0" i="0" u="none" strike="noStrike" cap="none" dirty="0" smtClean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Carrera</a:t>
            </a:r>
            <a:endParaRPr sz="1595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38"/>
              </a:spcBef>
              <a:spcAft>
                <a:spcPts val="0"/>
              </a:spcAft>
              <a:buClr>
                <a:srgbClr val="8888A4"/>
              </a:buClr>
              <a:buSzPts val="3190"/>
              <a:buFont typeface="Arial"/>
              <a:buNone/>
            </a:pPr>
            <a:endParaRPr sz="3190" i="0" u="none" strike="noStrike" cap="none" dirty="0">
              <a:solidFill>
                <a:schemeClr val="tx1"/>
              </a:solidFill>
              <a:sym typeface="Palatino Linotype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>
                <a:srgbClr val="3C231F"/>
              </a:buClr>
              <a:buSzPts val="2420"/>
              <a:buFont typeface="Arial"/>
              <a:buChar char="•"/>
            </a:pPr>
            <a:r>
              <a:rPr lang="en-US" sz="2420" i="0" u="none" strike="noStrike" cap="none" dirty="0" smtClean="0">
                <a:solidFill>
                  <a:schemeClr val="tx1"/>
                </a:solidFill>
                <a:sym typeface="Palatino Linotype"/>
              </a:rPr>
              <a:t>¿</a:t>
            </a:r>
            <a:r>
              <a:rPr lang="en-US" sz="2420" i="0" u="none" strike="noStrike" cap="none" dirty="0" err="1" smtClean="0">
                <a:solidFill>
                  <a:schemeClr val="tx1"/>
                </a:solidFill>
                <a:sym typeface="Palatino Linotype"/>
              </a:rPr>
              <a:t>Cuáles</a:t>
            </a:r>
            <a:r>
              <a:rPr lang="en-US" sz="2420" i="0" u="none" strike="noStrike" cap="none" dirty="0" smtClean="0">
                <a:solidFill>
                  <a:schemeClr val="tx1"/>
                </a:solidFill>
                <a:sym typeface="Palatino Linotype"/>
              </a:rPr>
              <a:t> de </a:t>
            </a:r>
            <a:r>
              <a:rPr lang="en-US" sz="2420" i="0" u="none" strike="noStrike" cap="none" dirty="0" err="1" smtClean="0">
                <a:solidFill>
                  <a:schemeClr val="tx1"/>
                </a:solidFill>
                <a:sym typeface="Palatino Linotype"/>
              </a:rPr>
              <a:t>estas</a:t>
            </a:r>
            <a:r>
              <a:rPr lang="en-US" sz="2420" i="0" u="none" strike="noStrike" cap="none" dirty="0" smtClean="0">
                <a:solidFill>
                  <a:schemeClr val="tx1"/>
                </a:solidFill>
                <a:sym typeface="Palatino Linotype"/>
              </a:rPr>
              <a:t> </a:t>
            </a:r>
            <a:r>
              <a:rPr lang="en-US" sz="2420" i="0" u="none" strike="noStrike" cap="none" dirty="0" err="1" smtClean="0">
                <a:solidFill>
                  <a:schemeClr val="tx1"/>
                </a:solidFill>
                <a:sym typeface="Palatino Linotype"/>
              </a:rPr>
              <a:t>características</a:t>
            </a:r>
            <a:r>
              <a:rPr lang="en-US" sz="2420" i="0" u="none" strike="noStrike" cap="none" dirty="0" smtClean="0">
                <a:solidFill>
                  <a:schemeClr val="tx1"/>
                </a:solidFill>
                <a:sym typeface="Palatino Linotype"/>
              </a:rPr>
              <a:t> son </a:t>
            </a:r>
            <a:r>
              <a:rPr lang="en-US" sz="2420" i="0" u="none" strike="noStrike" cap="none" dirty="0" err="1" smtClean="0">
                <a:solidFill>
                  <a:schemeClr val="tx1"/>
                </a:solidFill>
                <a:sym typeface="Palatino Linotype"/>
              </a:rPr>
              <a:t>visibles</a:t>
            </a:r>
            <a:r>
              <a:rPr lang="en-US" sz="2420" i="0" u="none" strike="noStrike" cap="none" dirty="0" smtClean="0">
                <a:solidFill>
                  <a:schemeClr val="tx1"/>
                </a:solidFill>
                <a:sym typeface="Palatino Linotype"/>
              </a:rPr>
              <a:t> y </a:t>
            </a:r>
            <a:r>
              <a:rPr lang="en-US" sz="2420" i="0" u="none" strike="noStrike" cap="none" dirty="0" err="1" smtClean="0">
                <a:solidFill>
                  <a:schemeClr val="tx1"/>
                </a:solidFill>
                <a:sym typeface="Palatino Linotype"/>
              </a:rPr>
              <a:t>cuáles</a:t>
            </a:r>
            <a:r>
              <a:rPr lang="en-US" sz="2420" i="0" u="none" strike="noStrike" cap="none" dirty="0" smtClean="0">
                <a:solidFill>
                  <a:schemeClr val="tx1"/>
                </a:solidFill>
                <a:sym typeface="Palatino Linotype"/>
              </a:rPr>
              <a:t> son invisibles?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245109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rgbClr val="8888A4"/>
              </a:buClr>
              <a:buSzPts val="1540"/>
              <a:buFont typeface="Arial"/>
              <a:buNone/>
            </a:pPr>
            <a:endParaRPr sz="1540" b="0" i="0" u="none" strike="noStrike" cap="none" dirty="0">
              <a:solidFill>
                <a:srgbClr val="3C23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9"/>
              </a:spcBef>
              <a:spcAft>
                <a:spcPts val="0"/>
              </a:spcAft>
              <a:buClr>
                <a:srgbClr val="3C231F"/>
              </a:buClr>
              <a:buSzPts val="1045"/>
              <a:buFont typeface="Arial"/>
              <a:buChar char="•"/>
            </a:pPr>
            <a:r>
              <a:rPr lang="en-US" sz="1045" b="0" i="0" u="none" strike="noStrike" cap="none" dirty="0">
                <a:solidFill>
                  <a:srgbClr val="3C231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https://www.tolerance.org/professional-development/social-justice-standards-unpacking-identity</a:t>
            </a:r>
            <a:endParaRPr dirty="0"/>
          </a:p>
          <a:p>
            <a:pPr marL="342900" marR="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8888A4"/>
              </a:buClr>
              <a:buSzPts val="1760"/>
              <a:buFont typeface="Arial"/>
              <a:buNone/>
            </a:pPr>
            <a:endParaRPr sz="1760" b="0" i="0" u="none" strike="noStrike" cap="none" dirty="0">
              <a:solidFill>
                <a:srgbClr val="8888A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fld>
            <a:endParaRPr sz="1200" b="0" i="0" u="none" strike="noStrike" cap="none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3"/>
          <p:cNvGrpSpPr/>
          <p:nvPr/>
        </p:nvGrpSpPr>
        <p:grpSpPr>
          <a:xfrm>
            <a:off x="3096703" y="736517"/>
            <a:ext cx="5966364" cy="5871587"/>
            <a:chOff x="904434" y="2565"/>
            <a:chExt cx="5966364" cy="5871587"/>
          </a:xfrm>
        </p:grpSpPr>
        <p:sp>
          <p:nvSpPr>
            <p:cNvPr id="169" name="Google Shape;169;p23"/>
            <p:cNvSpPr/>
            <p:nvPr/>
          </p:nvSpPr>
          <p:spPr>
            <a:xfrm>
              <a:off x="1333468" y="765856"/>
              <a:ext cx="5108296" cy="5108296"/>
            </a:xfrm>
            <a:prstGeom prst="blockArc">
              <a:avLst>
                <a:gd name="adj1" fmla="val 9000000"/>
                <a:gd name="adj2" fmla="val 16200000"/>
                <a:gd name="adj3" fmla="val 4637"/>
              </a:avLst>
            </a:prstGeom>
            <a:gradFill>
              <a:gsLst>
                <a:gs pos="0">
                  <a:srgbClr val="919694"/>
                </a:gs>
                <a:gs pos="80000">
                  <a:srgbClr val="BFC6C1"/>
                </a:gs>
                <a:gs pos="100000">
                  <a:srgbClr val="BFC8C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1333468" y="765856"/>
              <a:ext cx="5108296" cy="5108296"/>
            </a:xfrm>
            <a:prstGeom prst="blockArc">
              <a:avLst>
                <a:gd name="adj1" fmla="val 1800000"/>
                <a:gd name="adj2" fmla="val 9000000"/>
                <a:gd name="adj3" fmla="val 4637"/>
              </a:avLst>
            </a:prstGeom>
            <a:gradFill>
              <a:gsLst>
                <a:gs pos="0">
                  <a:srgbClr val="919694"/>
                </a:gs>
                <a:gs pos="80000">
                  <a:srgbClr val="BFC6C1"/>
                </a:gs>
                <a:gs pos="100000">
                  <a:srgbClr val="BFC8C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1333468" y="765856"/>
              <a:ext cx="5108296" cy="5108296"/>
            </a:xfrm>
            <a:prstGeom prst="blockArc">
              <a:avLst>
                <a:gd name="adj1" fmla="val 16200000"/>
                <a:gd name="adj2" fmla="val 1800000"/>
                <a:gd name="adj3" fmla="val 4637"/>
              </a:avLst>
            </a:prstGeom>
            <a:gradFill>
              <a:gsLst>
                <a:gs pos="0">
                  <a:srgbClr val="919694"/>
                </a:gs>
                <a:gs pos="80000">
                  <a:srgbClr val="BFC6C1"/>
                </a:gs>
                <a:gs pos="100000">
                  <a:srgbClr val="BFC8C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2712599" y="2144987"/>
              <a:ext cx="2350033" cy="2350033"/>
            </a:xfrm>
            <a:prstGeom prst="ellipse">
              <a:avLst/>
            </a:prstGeom>
            <a:gradFill>
              <a:gsLst>
                <a:gs pos="0">
                  <a:srgbClr val="6A786F"/>
                </a:gs>
                <a:gs pos="80000">
                  <a:srgbClr val="8B9E93"/>
                </a:gs>
                <a:gs pos="100000">
                  <a:srgbClr val="8B9F9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 txBox="1"/>
            <p:nvPr/>
          </p:nvSpPr>
          <p:spPr>
            <a:xfrm>
              <a:off x="2712599" y="2489141"/>
              <a:ext cx="2272268" cy="1661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dirty="0" smtClean="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La </a:t>
              </a:r>
              <a:r>
                <a:rPr lang="en-US" sz="3500" dirty="0" err="1" smtClean="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Identidad</a:t>
              </a:r>
              <a:endParaRPr sz="3500" b="0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3065104" y="2565"/>
              <a:ext cx="1645023" cy="1645023"/>
            </a:xfrm>
            <a:prstGeom prst="ellipse">
              <a:avLst/>
            </a:prstGeom>
            <a:gradFill>
              <a:gsLst>
                <a:gs pos="0">
                  <a:srgbClr val="6A786F"/>
                </a:gs>
                <a:gs pos="80000">
                  <a:srgbClr val="8B9E93"/>
                </a:gs>
                <a:gs pos="100000">
                  <a:srgbClr val="8B9F9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 txBox="1"/>
            <p:nvPr/>
          </p:nvSpPr>
          <p:spPr>
            <a:xfrm>
              <a:off x="3306012" y="243473"/>
              <a:ext cx="1163207" cy="1163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smtClean="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¿</a:t>
              </a:r>
              <a:r>
                <a:rPr lang="en-US" sz="1600" dirty="0" err="1" smtClean="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Cómo</a:t>
              </a:r>
              <a:r>
                <a:rPr lang="en-US" sz="1600" dirty="0" smtClean="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en-US" sz="1600" dirty="0" err="1" smtClean="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nos</a:t>
              </a:r>
              <a:r>
                <a:rPr lang="en-US" sz="1600" dirty="0" smtClean="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en-US" sz="1600" dirty="0" err="1" smtClean="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vemos</a:t>
              </a:r>
              <a:r>
                <a:rPr lang="en-US" sz="1600" dirty="0" smtClean="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?</a:t>
              </a:r>
              <a:endParaRPr sz="1600" b="0" i="0" u="none" strike="noStrike" cap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5225775" y="3744956"/>
              <a:ext cx="1645023" cy="1645023"/>
            </a:xfrm>
            <a:prstGeom prst="ellipse">
              <a:avLst/>
            </a:prstGeom>
            <a:gradFill>
              <a:gsLst>
                <a:gs pos="0">
                  <a:srgbClr val="6A786F"/>
                </a:gs>
                <a:gs pos="80000">
                  <a:srgbClr val="8B9E93"/>
                </a:gs>
                <a:gs pos="100000">
                  <a:srgbClr val="8B9F9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 txBox="1"/>
            <p:nvPr/>
          </p:nvSpPr>
          <p:spPr>
            <a:xfrm>
              <a:off x="5466683" y="3985864"/>
              <a:ext cx="1163207" cy="1163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 dirty="0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¿</a:t>
              </a:r>
              <a:r>
                <a:rPr lang="en-US" sz="1600" i="0" u="none" strike="noStrike" cap="none" dirty="0" err="1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Cómo</a:t>
              </a:r>
              <a:r>
                <a:rPr lang="en-US" sz="1600" i="0" u="none" strike="noStrike" cap="none" dirty="0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en-US" sz="1600" i="0" u="none" strike="noStrike" cap="none" dirty="0" err="1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nos</a:t>
              </a:r>
              <a:r>
                <a:rPr lang="en-US" sz="1600" i="0" u="none" strike="noStrike" cap="none" dirty="0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en-US" sz="1600" i="0" u="none" strike="noStrike" cap="none" dirty="0" err="1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ven</a:t>
              </a:r>
              <a:r>
                <a:rPr lang="en-US" sz="1600" i="0" u="none" strike="noStrike" cap="none" dirty="0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en-US" sz="1600" i="0" u="none" strike="noStrike" cap="none" dirty="0" err="1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las</a:t>
              </a:r>
              <a:r>
                <a:rPr lang="en-US" sz="1600" i="0" u="none" strike="noStrike" cap="none" dirty="0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demás personas?</a:t>
              </a:r>
              <a:endParaRPr sz="1600" i="0" u="none" strike="noStrike" cap="none" dirty="0">
                <a:solidFill>
                  <a:schemeClr val="bg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904434" y="3744956"/>
              <a:ext cx="1645023" cy="1645023"/>
            </a:xfrm>
            <a:prstGeom prst="ellipse">
              <a:avLst/>
            </a:prstGeom>
            <a:gradFill>
              <a:gsLst>
                <a:gs pos="0">
                  <a:srgbClr val="6A786F"/>
                </a:gs>
                <a:gs pos="80000">
                  <a:srgbClr val="8B9E93"/>
                </a:gs>
                <a:gs pos="100000">
                  <a:srgbClr val="8B9F9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 txBox="1"/>
            <p:nvPr/>
          </p:nvSpPr>
          <p:spPr>
            <a:xfrm>
              <a:off x="1145342" y="3985863"/>
              <a:ext cx="1163207" cy="1163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 dirty="0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¿</a:t>
              </a:r>
              <a:r>
                <a:rPr lang="en-US" sz="1600" i="0" u="none" strike="noStrike" cap="none" dirty="0" err="1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Cómo</a:t>
              </a:r>
              <a:r>
                <a:rPr lang="en-US" sz="1600" i="0" u="none" strike="noStrike" cap="none" dirty="0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en-US" sz="1600" i="0" u="none" strike="noStrike" cap="none" dirty="0" err="1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nos</a:t>
              </a:r>
              <a:r>
                <a:rPr lang="en-US" sz="1600" i="0" u="none" strike="noStrike" cap="none" dirty="0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vemos</a:t>
              </a:r>
              <a:r>
                <a:rPr lang="en-US" sz="1600" dirty="0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en </a:t>
              </a:r>
              <a:r>
                <a:rPr lang="en-US" sz="1600" dirty="0" err="1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relación</a:t>
              </a:r>
              <a:r>
                <a:rPr lang="en-US" sz="1600" dirty="0" smtClean="0">
                  <a:solidFill>
                    <a:schemeClr val="bg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a las demás personas? </a:t>
              </a:r>
              <a:endParaRPr sz="1600" i="0" u="none" strike="noStrike" cap="none" dirty="0">
                <a:solidFill>
                  <a:schemeClr val="bg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3641402" cy="28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/>
        </p:nvSpPr>
        <p:spPr>
          <a:xfrm>
            <a:off x="89807" y="2751157"/>
            <a:ext cx="318158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 smtClean="0">
                <a:solidFill>
                  <a:schemeClr val="dk1"/>
                </a:solidFill>
                <a:latin typeface="Palatino Linotype"/>
                <a:sym typeface="Palatino Linotype"/>
              </a:rPr>
              <a:t>Date la </a:t>
            </a:r>
            <a:r>
              <a:rPr lang="en-US" sz="1600" b="1" u="sng" dirty="0" err="1" smtClean="0">
                <a:solidFill>
                  <a:schemeClr val="dk1"/>
                </a:solidFill>
                <a:latin typeface="Palatino Linotype"/>
                <a:sym typeface="Palatino Linotype"/>
              </a:rPr>
              <a:t>Vuelta</a:t>
            </a:r>
            <a:r>
              <a:rPr lang="en-US" sz="1600" b="1" u="sng" dirty="0" smtClean="0">
                <a:solidFill>
                  <a:schemeClr val="dk1"/>
                </a:solidFill>
                <a:latin typeface="Palatino Linotype"/>
                <a:sym typeface="Palatino Linotype"/>
              </a:rPr>
              <a:t> y Conversa: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16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</a:t>
            </a:r>
            <a:r>
              <a:rPr lang="en-US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que </a:t>
            </a:r>
            <a:r>
              <a:rPr lang="en-US" sz="16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situaciones</a:t>
            </a:r>
            <a:r>
              <a:rPr lang="en-US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pueden</a:t>
            </a:r>
            <a:r>
              <a:rPr lang="en-US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entrar</a:t>
            </a:r>
            <a:r>
              <a:rPr lang="en-US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</a:t>
            </a:r>
            <a:r>
              <a:rPr lang="en-US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conflictos</a:t>
            </a:r>
            <a:r>
              <a:rPr lang="en-US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las </a:t>
            </a:r>
            <a:r>
              <a:rPr lang="en-US" sz="16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diferentes</a:t>
            </a:r>
            <a:r>
              <a:rPr lang="en-US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formas</a:t>
            </a:r>
            <a:r>
              <a:rPr lang="en-US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16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</a:t>
            </a:r>
            <a:r>
              <a:rPr lang="en-US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</a:t>
            </a:r>
            <a:r>
              <a:rPr lang="en-US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este</a:t>
            </a:r>
            <a:r>
              <a:rPr lang="en-US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diagrama</a:t>
            </a:r>
            <a:r>
              <a:rPr lang="en-US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Hay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veces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en las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cuales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manera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en que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ves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mismo no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concuerda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con la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manera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en  que las demás personas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ven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sz="1200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ha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pasado</a:t>
            </a:r>
            <a:r>
              <a:rPr lang="en-US" sz="1600" dirty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alguna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vez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 ¿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Cómo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respondiste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esa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situación</a:t>
            </a:r>
            <a:r>
              <a:rPr lang="en-US" sz="16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sz="1600" dirty="0">
              <a:solidFill>
                <a:schemeClr val="tx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2" name="Google Shape;182;p23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-24007" y="238786"/>
            <a:ext cx="9144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 </a:t>
            </a: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Política</a:t>
            </a: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y la </a:t>
            </a: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</a:t>
            </a: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… ¿</a:t>
            </a: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Están</a:t>
            </a: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conectadas</a:t>
            </a:r>
            <a:r>
              <a:rPr lang="en-US" dirty="0"/>
              <a:t>?</a:t>
            </a:r>
            <a:endParaRPr sz="5400" b="0" i="0" u="none" strike="noStrike" cap="none" dirty="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457199" y="2157392"/>
            <a:ext cx="850900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Entonces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¿</a:t>
            </a: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Qué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 </a:t>
            </a: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política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8888A4"/>
              </a:buClr>
              <a:buSzPts val="3200"/>
              <a:buFont typeface="Arial"/>
              <a:buNone/>
            </a:pPr>
            <a:endParaRPr sz="320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Date la </a:t>
            </a: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vuelta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y conversa </a:t>
            </a: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acerca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del </a:t>
            </a: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significado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la palabra “</a:t>
            </a: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política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” para </a:t>
            </a: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</a:t>
            </a:r>
            <a:endParaRPr sz="320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9" name="Google Shape;189;p2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457200" y="984738"/>
            <a:ext cx="8229600" cy="39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Definiciones</a:t>
            </a: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la </a:t>
            </a: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Política</a:t>
            </a:r>
            <a:endParaRPr sz="5400" b="0" i="0" u="none" strike="noStrike" cap="none" dirty="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457200" y="122048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Arial"/>
              <a:buChar char="•"/>
            </a:pP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Las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actividades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relacionadas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con la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gobernación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un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país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o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algún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otro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lugar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en especial el debate o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conflicto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entre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individuos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o </a:t>
            </a:r>
            <a:r>
              <a:rPr lang="en-US" sz="200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partido</a:t>
            </a:r>
            <a:r>
              <a:rPr lang="en-US" sz="20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políticos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que </a:t>
            </a:r>
            <a:r>
              <a:rPr lang="en-US" sz="20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están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en el </a:t>
            </a:r>
            <a:r>
              <a:rPr lang="en-US" sz="20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poder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o que </a:t>
            </a:r>
            <a:r>
              <a:rPr lang="en-US" sz="20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buscan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llegar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al </a:t>
            </a:r>
            <a:r>
              <a:rPr lang="en-US" sz="20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poder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Arial"/>
              <a:buChar char="•"/>
            </a:pP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Las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opiniones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una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persona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acerca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la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administración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del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gobierno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Arial"/>
              <a:buChar char="•"/>
            </a:pP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manera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en que se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alcanza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el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poder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y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como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se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lleva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cabo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toma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decisiones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en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una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nación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sociedad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o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cualquier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otra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institución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social u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organización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sz="2000" i="0" u="none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Arial"/>
              <a:buChar char="•"/>
            </a:pP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Las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opiniones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y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maneras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las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cuales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las personas se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relacionan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con el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poder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y la </a:t>
            </a:r>
            <a:r>
              <a:rPr lang="en-US" sz="200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autoridad</a:t>
            </a:r>
            <a:r>
              <a:rPr lang="en-US" sz="200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</a:t>
            </a:r>
            <a:endParaRPr dirty="0"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Arial"/>
              <a:buChar char="•"/>
            </a:pPr>
            <a:r>
              <a:rPr lang="en-US" sz="2000" i="0" u="sng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Detente y </a:t>
            </a:r>
            <a:r>
              <a:rPr lang="en-US" sz="2000" i="0" u="sng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Anota</a:t>
            </a:r>
            <a:r>
              <a:rPr lang="en-US" sz="200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¿</a:t>
            </a:r>
            <a:r>
              <a:rPr lang="en-US" sz="200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Cuáles</a:t>
            </a:r>
            <a:r>
              <a:rPr lang="en-US" sz="200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son </a:t>
            </a:r>
            <a:r>
              <a:rPr lang="en-US" sz="200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algunos</a:t>
            </a:r>
            <a:r>
              <a:rPr lang="en-US" sz="200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asuntos</a:t>
            </a:r>
            <a:r>
              <a:rPr lang="en-US" sz="200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o </a:t>
            </a:r>
            <a:r>
              <a:rPr lang="en-US" sz="200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temas</a:t>
            </a:r>
            <a:r>
              <a:rPr lang="en-US" sz="200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políticos</a:t>
            </a:r>
            <a:r>
              <a:rPr lang="en-US" sz="200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que son </a:t>
            </a:r>
            <a:r>
              <a:rPr lang="en-US" sz="200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importantes</a:t>
            </a:r>
            <a:r>
              <a:rPr lang="en-US" sz="200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para </a:t>
            </a:r>
            <a:r>
              <a:rPr lang="en-US" sz="2000" i="0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</a:t>
            </a:r>
            <a:r>
              <a:rPr lang="en-US" sz="2000" i="0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6" name="Google Shape;196;p25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474784" y="97160"/>
            <a:ext cx="8229600" cy="79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 </a:t>
            </a: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Política</a:t>
            </a:r>
            <a:r>
              <a:rPr lang="en-US" sz="5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la </a:t>
            </a:r>
            <a:r>
              <a:rPr lang="en-US" sz="5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Identidad</a:t>
            </a:r>
            <a:endParaRPr sz="5400" b="0" i="0" u="none" strike="noStrike" cap="none" dirty="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2" name="Google Shape;202;p26"/>
          <p:cNvSpPr txBox="1">
            <a:spLocks noGrp="1"/>
          </p:cNvSpPr>
          <p:nvPr>
            <p:ph type="body" idx="1"/>
          </p:nvPr>
        </p:nvSpPr>
        <p:spPr>
          <a:xfrm>
            <a:off x="190753" y="803670"/>
            <a:ext cx="9055100" cy="521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Arial"/>
              <a:buNone/>
            </a:pPr>
            <a:r>
              <a:rPr lang="en-US" sz="2800" b="0" i="1" u="sng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Conversaciones</a:t>
            </a:r>
            <a:r>
              <a:rPr lang="en-US" sz="2800" b="0" i="1" u="sng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1" u="sng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</a:t>
            </a:r>
            <a:r>
              <a:rPr lang="en-US" sz="2800" b="0" i="1" u="sng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1" u="sng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grupos</a:t>
            </a:r>
            <a:r>
              <a:rPr lang="en-US" sz="2800" b="0" i="1" u="sng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b="0" i="1" u="sng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pequeños</a:t>
            </a:r>
            <a:r>
              <a:rPr lang="en-US" sz="2800" b="0" i="1" u="sng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</a:t>
            </a:r>
            <a:endParaRPr sz="3200" dirty="0"/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</a:pPr>
            <a:endParaRPr sz="2000" b="0" i="1" u="sng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20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Cómo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ves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mismo con </a:t>
            </a:r>
            <a:r>
              <a:rPr lang="en-US" sz="20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respecto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tu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gobierno</a:t>
            </a:r>
            <a:r>
              <a:rPr lang="en-US" sz="2000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92934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respecto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la </a:t>
            </a:r>
            <a:r>
              <a:rPr lang="en-US" sz="20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política</a:t>
            </a:r>
            <a:r>
              <a:rPr lang="en-US" sz="20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</a:t>
            </a:r>
            <a:r>
              <a:rPr lang="en-US" sz="20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general?</a:t>
            </a:r>
            <a:endParaRPr dirty="0"/>
          </a:p>
          <a:p>
            <a:pPr marL="457200" marR="0" lvl="1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A4"/>
              </a:buClr>
              <a:buSzPts val="2000"/>
              <a:buFont typeface="Courier New"/>
              <a:buNone/>
            </a:pPr>
            <a:endParaRPr sz="2000" b="0" i="0" u="none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rgbClr val="292934"/>
              </a:buClr>
              <a:buSzPts val="2000"/>
            </a:pP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¿Con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respecto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los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individuos</a:t>
            </a:r>
            <a:r>
              <a:rPr lang="en-US" sz="2000" dirty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que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tienen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diferentes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tipos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poder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r>
              <a:rPr lang="en-US" sz="20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2000" b="0" i="0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sz="2000" b="0" i="0" u="none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rgbClr val="292934"/>
              </a:buClr>
              <a:buSzPts val="2000"/>
            </a:pP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¿Con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respecto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las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corrientes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políticas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o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filosofías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sz="2000" dirty="0"/>
          </a:p>
          <a:p>
            <a:pPr marL="1143000" marR="0" lvl="2" indent="-228600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rgbClr val="292934"/>
              </a:buClr>
              <a:buSzPts val="1625"/>
              <a:buFont typeface="Arial"/>
              <a:buChar char="•"/>
            </a:pPr>
            <a:r>
              <a:rPr lang="en-US" sz="1625" i="1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¿Liberal o </a:t>
            </a:r>
            <a:r>
              <a:rPr lang="en-US" sz="1625" i="1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conservador</a:t>
            </a:r>
            <a:r>
              <a:rPr lang="en-US" sz="1625" i="1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 ¿De </a:t>
            </a:r>
            <a:r>
              <a:rPr lang="en-US" sz="1625" i="1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izquierda</a:t>
            </a:r>
            <a:r>
              <a:rPr lang="en-US" sz="1625" i="1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de </a:t>
            </a:r>
            <a:r>
              <a:rPr lang="en-US" sz="1625" i="1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derecha</a:t>
            </a:r>
            <a:r>
              <a:rPr lang="en-US" sz="1625" i="1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o del </a:t>
            </a:r>
            <a:r>
              <a:rPr lang="en-US" sz="1625" i="1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centro</a:t>
            </a:r>
            <a:r>
              <a:rPr lang="en-US" sz="1625" i="1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dirty="0"/>
          </a:p>
          <a:p>
            <a:pPr marL="1143000" marR="0" lvl="2" indent="-228600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rgbClr val="292934"/>
              </a:buClr>
              <a:buSzPts val="1625"/>
              <a:buFont typeface="Arial"/>
              <a:buChar char="•"/>
            </a:pPr>
            <a:r>
              <a:rPr lang="en-US" sz="1625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1625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Demócrata</a:t>
            </a:r>
            <a:r>
              <a:rPr lang="en-US" sz="1625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</a:t>
            </a:r>
            <a:r>
              <a:rPr lang="en-US" sz="1625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Republicano</a:t>
            </a:r>
            <a:r>
              <a:rPr lang="en-US" sz="1625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</a:t>
            </a:r>
            <a:r>
              <a:rPr lang="en-US" sz="1625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Partido</a:t>
            </a:r>
            <a:r>
              <a:rPr lang="en-US" sz="1625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Verde, </a:t>
            </a:r>
            <a:r>
              <a:rPr lang="en-US" sz="1625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Independiente</a:t>
            </a:r>
            <a:r>
              <a:rPr lang="en-US" sz="1625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</a:t>
            </a:r>
            <a:r>
              <a:rPr lang="en-US" sz="1625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Socialista</a:t>
            </a:r>
            <a:r>
              <a:rPr lang="en-US" sz="1625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u </a:t>
            </a:r>
            <a:r>
              <a:rPr lang="en-US" sz="1625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otra</a:t>
            </a:r>
            <a:r>
              <a:rPr lang="en-US" sz="1625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25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cosa</a:t>
            </a:r>
            <a:r>
              <a:rPr lang="en-US" sz="1625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dirty="0"/>
          </a:p>
          <a:p>
            <a:pPr marL="1143000" marR="0" lvl="2" indent="-228600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rgbClr val="292934"/>
              </a:buClr>
              <a:buSzPts val="1625"/>
              <a:buFont typeface="Arial"/>
              <a:buChar char="•"/>
            </a:pPr>
            <a:r>
              <a:rPr lang="en-US" sz="1625" i="1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1625" i="1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Muy</a:t>
            </a:r>
            <a:r>
              <a:rPr lang="en-US" sz="1625" i="1" dirty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25" i="1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interesado</a:t>
            </a:r>
            <a:r>
              <a:rPr lang="en-US" sz="1625" i="1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/a en la </a:t>
            </a:r>
            <a:r>
              <a:rPr lang="en-US" sz="1625" i="1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política</a:t>
            </a:r>
            <a:r>
              <a:rPr lang="en-US" sz="1625" i="1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25" i="1" u="none" strike="noStrike" cap="none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 </a:t>
            </a:r>
            <a:r>
              <a:rPr lang="en-US" sz="1625" i="1" u="none" strike="noStrike" cap="none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</a:t>
            </a:r>
            <a:r>
              <a:rPr lang="en-US" sz="1625" i="1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político</a:t>
            </a:r>
            <a:r>
              <a:rPr lang="en-US" sz="1625" i="1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/a, o en </a:t>
            </a:r>
            <a:r>
              <a:rPr lang="en-US" sz="1625" i="1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algún</a:t>
            </a:r>
            <a:r>
              <a:rPr lang="en-US" sz="1625" i="1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25" i="1" dirty="0" err="1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punto</a:t>
            </a:r>
            <a:r>
              <a:rPr lang="en-US" sz="1625" i="1" dirty="0" smtClean="0">
                <a:solidFill>
                  <a:schemeClr val="tx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entre </a:t>
            </a:r>
            <a:r>
              <a:rPr lang="en-US" sz="1625" i="1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los dos?</a:t>
            </a:r>
            <a:endParaRPr dirty="0"/>
          </a:p>
          <a:p>
            <a:pPr marL="914400" marR="0" lvl="2" indent="0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rgbClr val="8888A4"/>
              </a:buClr>
              <a:buSzPts val="1625"/>
              <a:buFont typeface="Arial"/>
              <a:buNone/>
            </a:pPr>
            <a:endParaRPr sz="1625" b="0" i="1" u="none" strike="noStrike" cap="none" dirty="0">
              <a:solidFill>
                <a:srgbClr val="29293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rgbClr val="292934"/>
              </a:buClr>
              <a:buSzPts val="2000"/>
            </a:pP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¿Con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respecto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conflictos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o </a:t>
            </a:r>
            <a:r>
              <a:rPr lang="en-US" sz="2000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asuntos</a:t>
            </a:r>
            <a:r>
              <a:rPr lang="en-US" sz="2000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politicos?</a:t>
            </a:r>
            <a:endParaRPr dirty="0"/>
          </a:p>
          <a:p>
            <a:pPr marL="1143000" marR="0" lvl="2" indent="-228600" algn="l" rtl="0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934"/>
              </a:buClr>
              <a:buSzPts val="1812"/>
              <a:buFont typeface="Arial"/>
              <a:buChar char="•"/>
            </a:pPr>
            <a:r>
              <a:rPr lang="en-US" sz="1812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¿La </a:t>
            </a:r>
            <a:r>
              <a:rPr lang="en-US" sz="1812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relación</a:t>
            </a:r>
            <a:r>
              <a:rPr lang="en-US" sz="1812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entre Puerto Rico y </a:t>
            </a:r>
            <a:r>
              <a:rPr lang="en-US" sz="1812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los</a:t>
            </a:r>
            <a:r>
              <a:rPr lang="en-US" sz="1812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EU?</a:t>
            </a:r>
            <a:endParaRPr dirty="0"/>
          </a:p>
          <a:p>
            <a:pPr marL="1143000" marR="0" lvl="2" indent="-228600" algn="l" rtl="0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934"/>
              </a:buClr>
              <a:buSzPts val="1812"/>
              <a:buFont typeface="Arial"/>
              <a:buChar char="•"/>
            </a:pPr>
            <a:r>
              <a:rPr lang="en-US" sz="1812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¿La </a:t>
            </a:r>
            <a:r>
              <a:rPr lang="en-US" sz="1812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intervención</a:t>
            </a:r>
            <a:r>
              <a:rPr lang="en-US" sz="1812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 EU </a:t>
            </a:r>
            <a:r>
              <a:rPr lang="en-US" sz="1812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</a:t>
            </a:r>
            <a:r>
              <a:rPr lang="en-US" sz="1812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12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Siria</a:t>
            </a:r>
            <a:r>
              <a:rPr lang="en-US" sz="1812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dirty="0"/>
          </a:p>
          <a:p>
            <a:pPr marL="1143000" marR="0" lvl="2" indent="-228600" algn="l" rtl="0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934"/>
              </a:buClr>
              <a:buSzPts val="1812"/>
              <a:buFont typeface="Arial"/>
              <a:buChar char="•"/>
            </a:pPr>
            <a:r>
              <a:rPr lang="en-US" sz="1812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¿El control de </a:t>
            </a:r>
            <a:r>
              <a:rPr lang="en-US" sz="1812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armas</a:t>
            </a:r>
            <a:r>
              <a:rPr lang="en-US" sz="1812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dirty="0"/>
          </a:p>
          <a:p>
            <a:pPr marL="1143000" marR="0" lvl="2" indent="-228600" algn="l" rtl="0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934"/>
              </a:buClr>
              <a:buSzPts val="1812"/>
              <a:buFont typeface="Arial"/>
              <a:buChar char="•"/>
            </a:pPr>
            <a:r>
              <a:rPr lang="en-US" sz="1812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</a:t>
            </a:r>
            <a:r>
              <a:rPr lang="en-US" sz="1812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Asuntos</a:t>
            </a:r>
            <a:r>
              <a:rPr lang="en-US" sz="1812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812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políticos</a:t>
            </a:r>
            <a:r>
              <a:rPr lang="en-US" sz="1812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</a:t>
            </a:r>
            <a:r>
              <a:rPr lang="en-US" sz="1812" b="0" i="1" u="none" strike="noStrike" cap="none" dirty="0" err="1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nivel</a:t>
            </a:r>
            <a:r>
              <a:rPr lang="en-US" sz="1812" b="0" i="1" u="none" strike="noStrike" cap="none" dirty="0" smtClean="0">
                <a:solidFill>
                  <a:srgbClr val="29293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local o regional?</a:t>
            </a:r>
            <a:endParaRPr dirty="0"/>
          </a:p>
        </p:txBody>
      </p:sp>
      <p:sp>
        <p:nvSpPr>
          <p:cNvPr id="203" name="Google Shape;203;p26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868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fld>
            <a:endParaRPr sz="1200">
              <a:solidFill>
                <a:srgbClr val="68688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Default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886</Words>
  <Application>Microsoft Office PowerPoint</Application>
  <PresentationFormat>On-screen Show (4:3)</PresentationFormat>
  <Paragraphs>161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Courier New</vt:lpstr>
      <vt:lpstr>Franklin Gothic Demi Cond</vt:lpstr>
      <vt:lpstr>Georgia</vt:lpstr>
      <vt:lpstr>Palatino Linotype</vt:lpstr>
      <vt:lpstr>Default Theme</vt:lpstr>
      <vt:lpstr>La Identidad y la Globalización</vt:lpstr>
      <vt:lpstr>Explorando la Identidad:</vt:lpstr>
      <vt:lpstr>¿Qué es la identidad?</vt:lpstr>
      <vt:lpstr>PowerPoint Presentation</vt:lpstr>
      <vt:lpstr>PowerPoint Presentation</vt:lpstr>
      <vt:lpstr>PowerPoint Presentation</vt:lpstr>
      <vt:lpstr> La Política y la Identidad… ¿Están conectadas?</vt:lpstr>
      <vt:lpstr>Definiciones de la Política</vt:lpstr>
      <vt:lpstr> La Política de la Identidad</vt:lpstr>
      <vt:lpstr> ¡La Globalización de nuevo!</vt:lpstr>
      <vt:lpstr>Entonces  ¿Qué tiene que ver la globalización con el poder, la política, y la identidad?</vt:lpstr>
      <vt:lpstr>   ¿Hay ganadores y perdedores en los diferentes ejemplos de la globalización que hemos estudiado?  ¿Qué tiene que ver la globalización con la identidad?</vt:lpstr>
      <vt:lpstr> Análisis de Imágenes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Preguntas de Discusión</vt:lpstr>
      <vt:lpstr> ¿Quién eres?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and Globalization</dc:title>
  <dc:creator>Ap2m</dc:creator>
  <cp:lastModifiedBy>Rodriguez, Alana</cp:lastModifiedBy>
  <cp:revision>50</cp:revision>
  <dcterms:modified xsi:type="dcterms:W3CDTF">2019-01-02T15:52:00Z</dcterms:modified>
</cp:coreProperties>
</file>